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771" r:id="rId4"/>
    <p:sldMasterId id="2147483782" r:id="rId5"/>
    <p:sldMasterId id="2147483806" r:id="rId6"/>
    <p:sldMasterId id="2147483825" r:id="rId7"/>
  </p:sldMasterIdLst>
  <p:notesMasterIdLst>
    <p:notesMasterId r:id="rId27"/>
  </p:notesMasterIdLst>
  <p:sldIdLst>
    <p:sldId id="289" r:id="rId8"/>
    <p:sldId id="5780" r:id="rId9"/>
    <p:sldId id="4329" r:id="rId10"/>
    <p:sldId id="4685" r:id="rId11"/>
    <p:sldId id="5779" r:id="rId12"/>
    <p:sldId id="5755" r:id="rId13"/>
    <p:sldId id="5771" r:id="rId14"/>
    <p:sldId id="5764" r:id="rId15"/>
    <p:sldId id="5772" r:id="rId16"/>
    <p:sldId id="5773" r:id="rId17"/>
    <p:sldId id="5774" r:id="rId18"/>
    <p:sldId id="5767" r:id="rId19"/>
    <p:sldId id="5775" r:id="rId20"/>
    <p:sldId id="5768" r:id="rId21"/>
    <p:sldId id="5776" r:id="rId22"/>
    <p:sldId id="5769" r:id="rId23"/>
    <p:sldId id="5777" r:id="rId24"/>
    <p:sldId id="5770" r:id="rId25"/>
    <p:sldId id="571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98B6726-09BA-D87D-FB71-35E860C7FA74}" name="Jonathan Nadeau" initials="JN" userId="S::jonathan@abacusdataca.onmicrosoft.com::158379aa-510d-4695-b52a-8e657af81903" providerId="AD"/>
  <p188:author id="{F423477D-6AB5-3BEB-7668-D61EB444F458}" name="Veronica Postolski" initials="VP" userId="S::Veronica@abacusdata.ca::a6cf6acc-f83d-4bf4-a8c8-88785cf5fdcb" providerId="AD"/>
  <p188:author id="{BA643488-971C-4CF8-08D3-93F6736CFC0E}" name="Oksana Kishchuk" initials="OK" userId="S::oksana@abacusdataca.onmicrosoft.com::7655a118-ffb3-455f-8aac-84ce0e7b7bb7" providerId="AD"/>
  <p188:author id="{E4D3B7DE-FF7E-A62B-C6CA-9B7564BCFB58}" name="Michael Monopoli" initials="MM" userId="S::michael@abacusdata.ca::5687a18e-2386-42f9-8537-511debaac5a7" providerId="AD"/>
  <p188:author id="{CE7F4DE7-9FED-8232-5477-0A3C4CF215DE}" name="Eddie Sheppard" initials="ES" userId="S::eddie@abacusdataca.onmicrosoft.com::4d10c748-48f6-4501-ab74-4ebc7c65f89a" providerId="AD"/>
  <p188:author id="{81EB85FD-C2EC-A03A-E525-CBFEE003FC7D}" name="Allie Lee" initials="AL" userId="S::alee@enterprisecanada.com::42c470b6-8b45-45d5-aaa8-6837fa01de6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eff Blay" initials="JB" lastIdx="24" clrIdx="0">
    <p:extLst>
      <p:ext uri="{19B8F6BF-5375-455C-9EA6-DF929625EA0E}">
        <p15:presenceInfo xmlns:p15="http://schemas.microsoft.com/office/powerpoint/2012/main" userId="S::jblay@enterprisecanada.com::e3b81e2d-750d-409d-ad0e-8ab347be0d7f" providerId="AD"/>
      </p:ext>
    </p:extLst>
  </p:cmAuthor>
  <p:cmAuthor id="2" name="Lauren McDonald" initials="LM" lastIdx="7" clrIdx="1">
    <p:extLst>
      <p:ext uri="{19B8F6BF-5375-455C-9EA6-DF929625EA0E}">
        <p15:presenceInfo xmlns:p15="http://schemas.microsoft.com/office/powerpoint/2012/main" userId="S::lmcdonald@enterprisecanada.com::65b0d090-a0d4-40b4-8dba-fa728a4f7a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733D"/>
    <a:srgbClr val="FFFFFF"/>
    <a:srgbClr val="EBEFEF"/>
    <a:srgbClr val="B5DFAD"/>
    <a:srgbClr val="FF9496"/>
    <a:srgbClr val="FB8637"/>
    <a:srgbClr val="CC9B00"/>
    <a:srgbClr val="E7EBE8"/>
    <a:srgbClr val="CCD4CE"/>
    <a:srgbClr val="E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9" dt="2026-09-25T16:01:28.331"/>
    <p1510:client id="{C6A25DE1-B273-17F0-C410-855372224464}" v="5" dt="2026-09-25T15:57:50.896"/>
    <p1510:client id="{F83B4830-83A9-D8A7-39DB-77D3F535F645}" v="102" dt="2026-09-25T15:43:11.1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_167B_0.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_168B_C0E72DCC.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_168C_F36DEB1F.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_168D_E09FC345.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_168E_C67ACA33.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_168F_330D276E.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_1690_5EF04FE2.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_1691_877E4DD8.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4.4180118946474084E-2"/>
          <c:w val="0.9972386746750197"/>
          <c:h val="0.72441432054158184"/>
        </c:manualLayout>
      </c:layout>
      <c:barChart>
        <c:barDir val="bar"/>
        <c:grouping val="percentStacked"/>
        <c:varyColors val="0"/>
        <c:ser>
          <c:idx val="0"/>
          <c:order val="0"/>
          <c:tx>
            <c:strRef>
              <c:f>Sheet1!$A$2</c:f>
              <c:strCache>
                <c:ptCount val="1"/>
                <c:pt idx="0">
                  <c:v>Yes</c:v>
                </c:pt>
              </c:strCache>
            </c:strRef>
          </c:tx>
          <c:spPr>
            <a:solidFill>
              <a:srgbClr val="65B668"/>
            </a:solidFill>
          </c:spPr>
          <c:invertIfNegative val="0"/>
          <c:dPt>
            <c:idx val="0"/>
            <c:invertIfNegative val="0"/>
            <c:bubble3D val="0"/>
            <c:spPr>
              <a:solidFill>
                <a:srgbClr val="65B668"/>
              </a:solidFill>
              <a:ln>
                <a:noFill/>
              </a:ln>
              <a:effectLst/>
            </c:spPr>
            <c:extLst xmlns:mc="http://schemas.openxmlformats.org/markup-compatibility/2006" xmlns:c14="http://schemas.microsoft.com/office/drawing/2007/8/2/chart" xmlns:c16="http://schemas.microsoft.com/office/drawing/2014/chart" xmlns:c15="http://schemas.microsoft.com/office/drawing/2012/chart" xmlns:c16r3="http://schemas.microsoft.com/office/drawing/2017/03/chart">
              <c:ext xmlns:c16="http://schemas.microsoft.com/office/drawing/2014/chart" uri="{C3380CC4-5D6E-409C-BE32-E72D297353CC}">
                <c16:uniqueId val="{00000001-3C33-45B7-897D-678FB53F180E}"/>
              </c:ext>
            </c:extLst>
          </c:dPt>
          <c:dLbls>
            <c:spPr>
              <a:noFill/>
              <a:ln>
                <a:noFill/>
              </a:ln>
              <a:effectLst/>
            </c:spPr>
            <c:txPr>
              <a:bodyPr wrap="square" lIns="38100" tIns="19050" rIns="38100" bIns="19050" anchor="ctr">
                <a:spAutoFit/>
              </a:bodyPr>
              <a:lstStyle/>
              <a:p>
                <a:pPr>
                  <a:defRPr sz="16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v>
                </c:pt>
              </c:strCache>
            </c:strRef>
          </c:cat>
          <c:val>
            <c:numRef>
              <c:f>Sheet1!$B$2</c:f>
              <c:numCache>
                <c:formatCode>0%</c:formatCode>
                <c:ptCount val="1"/>
                <c:pt idx="0">
                  <c:v>0.92</c:v>
                </c:pt>
              </c:numCache>
            </c:numRef>
          </c:val>
          <c:extLst xmlns:mc="http://schemas.openxmlformats.org/markup-compatibility/2006" xmlns:c14="http://schemas.microsoft.com/office/drawing/2007/8/2/chart" xmlns:c16="http://schemas.microsoft.com/office/drawing/2014/chart" xmlns:c15="http://schemas.microsoft.com/office/drawing/2012/chart" xmlns:c16r3="http://schemas.microsoft.com/office/drawing/2017/03/chart">
            <c:ext xmlns:c16="http://schemas.microsoft.com/office/drawing/2014/chart" uri="{C3380CC4-5D6E-409C-BE32-E72D297353CC}">
              <c16:uniqueId val="{00000002-3C33-45B7-897D-678FB53F180E}"/>
            </c:ext>
          </c:extLst>
        </c:ser>
        <c:ser>
          <c:idx val="1"/>
          <c:order val="1"/>
          <c:tx>
            <c:strRef>
              <c:f>Sheet1!$A$3</c:f>
              <c:strCache>
                <c:ptCount val="1"/>
                <c:pt idx="0">
                  <c:v>No</c:v>
                </c:pt>
              </c:strCache>
            </c:strRef>
          </c:tx>
          <c:spPr>
            <a:solidFill>
              <a:srgbClr val="000000">
                <a:lumMod val="65000"/>
                <a:lumOff val="35000"/>
              </a:srgbClr>
            </a:solidFill>
          </c:spPr>
          <c:invertIfNegative val="0"/>
          <c:dPt>
            <c:idx val="0"/>
            <c:invertIfNegative val="0"/>
            <c:bubble3D val="0"/>
            <c:spPr>
              <a:solidFill>
                <a:srgbClr val="000000">
                  <a:lumMod val="65000"/>
                  <a:lumOff val="35000"/>
                </a:srgbClr>
              </a:solidFill>
              <a:ln>
                <a:noFill/>
              </a:ln>
              <a:effectLst/>
            </c:spPr>
            <c:extLst>
              <c:ext xmlns:c16="http://schemas.microsoft.com/office/drawing/2014/chart" uri="{C3380CC4-5D6E-409C-BE32-E72D297353CC}">
                <c16:uniqueId val="{00000004-3C33-45B7-897D-678FB53F180E}"/>
              </c:ext>
            </c:extLst>
          </c:dPt>
          <c:dLbls>
            <c:spPr>
              <a:noFill/>
              <a:ln>
                <a:noFill/>
              </a:ln>
              <a:effectLst/>
            </c:spPr>
            <c:txPr>
              <a:bodyPr wrap="square" lIns="38100" tIns="19050" rIns="38100" bIns="19050" anchor="ctr">
                <a:spAutoFit/>
              </a:bodyPr>
              <a:lstStyle/>
              <a:p>
                <a:pPr>
                  <a:defRPr sz="16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v>
                </c:pt>
              </c:strCache>
            </c:strRef>
          </c:cat>
          <c:val>
            <c:numRef>
              <c:f>Sheet1!$B$3</c:f>
              <c:numCache>
                <c:formatCode>0%</c:formatCode>
                <c:ptCount val="1"/>
                <c:pt idx="0">
                  <c:v>0.06</c:v>
                </c:pt>
              </c:numCache>
            </c:numRef>
          </c:val>
          <c:extLst>
            <c:ext xmlns:c16="http://schemas.microsoft.com/office/drawing/2014/chart" uri="{C3380CC4-5D6E-409C-BE32-E72D297353CC}">
              <c16:uniqueId val="{00000005-3C33-45B7-897D-678FB53F180E}"/>
            </c:ext>
          </c:extLst>
        </c:ser>
        <c:ser>
          <c:idx val="2"/>
          <c:order val="2"/>
          <c:tx>
            <c:strRef>
              <c:f>Sheet1!$A$4</c:f>
              <c:strCache>
                <c:ptCount val="1"/>
                <c:pt idx="0">
                  <c:v>Not sure</c:v>
                </c:pt>
              </c:strCache>
            </c:strRef>
          </c:tx>
          <c:spPr>
            <a:solidFill>
              <a:srgbClr val="E4E5E5">
                <a:lumMod val="90000"/>
              </a:srgbClr>
            </a:solidFill>
          </c:spPr>
          <c:invertIfNegative val="0"/>
          <c:dPt>
            <c:idx val="0"/>
            <c:invertIfNegative val="0"/>
            <c:bubble3D val="0"/>
            <c:spPr>
              <a:solidFill>
                <a:srgbClr val="E4E5E5">
                  <a:lumMod val="90000"/>
                </a:srgbClr>
              </a:solidFill>
              <a:ln>
                <a:noFill/>
              </a:ln>
              <a:effectLst/>
            </c:spPr>
            <c:extLst>
              <c:ext xmlns:c16="http://schemas.microsoft.com/office/drawing/2014/chart" uri="{C3380CC4-5D6E-409C-BE32-E72D297353CC}">
                <c16:uniqueId val="{00000007-3C33-45B7-897D-678FB53F180E}"/>
              </c:ext>
            </c:extLst>
          </c:dPt>
          <c:cat>
            <c:strRef>
              <c:f>Sheet1!$B$1</c:f>
              <c:strCache>
                <c:ptCount val="1"/>
                <c:pt idx="0">
                  <c:v>%</c:v>
                </c:pt>
              </c:strCache>
            </c:strRef>
          </c:cat>
          <c:val>
            <c:numRef>
              <c:f>Sheet1!$B$4</c:f>
              <c:numCache>
                <c:formatCode>0%</c:formatCode>
                <c:ptCount val="1"/>
                <c:pt idx="0">
                  <c:v>0.02</c:v>
                </c:pt>
              </c:numCache>
            </c:numRef>
          </c:val>
          <c:extLst>
            <c:ext xmlns:c16="http://schemas.microsoft.com/office/drawing/2014/chart" uri="{C3380CC4-5D6E-409C-BE32-E72D297353CC}">
              <c16:uniqueId val="{00000008-3C33-45B7-897D-678FB53F180E}"/>
            </c:ext>
          </c:extLst>
        </c:ser>
        <c:dLbls>
          <c:showLegendKey val="0"/>
          <c:showVal val="0"/>
          <c:showCatName val="0"/>
          <c:showSerName val="0"/>
          <c:showPercent val="0"/>
          <c:showBubbleSize val="0"/>
        </c:dLbls>
        <c:gapWidth val="100"/>
        <c:overlap val="100"/>
        <c:axId val="1604617296"/>
        <c:axId val="1604618736"/>
      </c:barChart>
      <c:valAx>
        <c:axId val="1604618736"/>
        <c:scaling>
          <c:orientation val="minMax"/>
          <c:min val="0"/>
        </c:scaling>
        <c:delete val="1"/>
        <c:axPos val="b"/>
        <c:numFmt formatCode="0%" sourceLinked="1"/>
        <c:majorTickMark val="out"/>
        <c:minorTickMark val="none"/>
        <c:tickLblPos val="nextTo"/>
        <c:crossAx val="1604617296"/>
        <c:crosses val="autoZero"/>
        <c:crossBetween val="between"/>
      </c:valAx>
      <c:catAx>
        <c:axId val="1604617296"/>
        <c:scaling>
          <c:orientation val="minMax"/>
        </c:scaling>
        <c:delete val="1"/>
        <c:axPos val="l"/>
        <c:numFmt formatCode="General" sourceLinked="1"/>
        <c:majorTickMark val="out"/>
        <c:minorTickMark val="none"/>
        <c:tickLblPos val="nextTo"/>
        <c:crossAx val="1604618736"/>
        <c:crosses val="autoZero"/>
        <c:auto val="1"/>
        <c:lblAlgn val="ctr"/>
        <c:lblOffset val="100"/>
        <c:noMultiLvlLbl val="0"/>
      </c:catAx>
    </c:plotArea>
    <c:legend>
      <c:legendPos val="b"/>
      <c:layout>
        <c:manualLayout>
          <c:xMode val="edge"/>
          <c:yMode val="edge"/>
          <c:x val="0.26679263304333384"/>
          <c:y val="0.69337756455690269"/>
          <c:w val="0.44876551697415185"/>
          <c:h val="0.15221541872715302"/>
        </c:manualLayout>
      </c:layout>
      <c:overlay val="0"/>
      <c:spPr>
        <a:noFill/>
        <a:ln>
          <a:noFill/>
        </a:ln>
        <a:effectLst/>
      </c:spPr>
      <c:txPr>
        <a:bodyPr rot="0" spcFirstLastPara="1" vertOverflow="ellipsis" vert="horz" wrap="square" anchor="ctr" anchorCtr="1"/>
        <a:lstStyle/>
        <a:p>
          <a:pPr>
            <a:defRPr sz="1400" b="0" i="0" u="none" strike="noStrike" kern="1200" baseline="0">
              <a:solidFill>
                <a:srgbClr val="595959"/>
              </a:solidFill>
              <a:latin typeface="+mj-lt"/>
              <a:ea typeface="+mn-ea"/>
              <a:cs typeface="+mn-cs"/>
            </a:defRPr>
          </a:pPr>
          <a:endParaRPr lang="en-US"/>
        </a:p>
      </c:txPr>
    </c:legend>
    <c:plotVisOnly val="1"/>
    <c:dispBlanksAs val="gap"/>
    <c:showDLblsOverMax val="0"/>
    <c:extLst xmlns:c16r3="http://schemas.microsoft.com/office/drawing/2017/03/chart" xmlns:c14="http://schemas.microsoft.com/office/drawing/2007/8/2/chart" xmlns:mc="http://schemas.openxmlformats.org/markup-compatibility/2006" xmlns:c16="http://schemas.microsoft.com/office/drawing/2014/chart" xmlns:c15="http://schemas.microsoft.com/office/drawing/2012/chart">
      <c:ext xmlns:c16r3="http://schemas.microsoft.com/office/drawing/2017/03/chart">
        <c16r3:dataDisplayOptions16 xmlns:c16r3="http://schemas.microsoft.com/office/drawing/2017/03/chart">
          <c16r3:dispNaAsBlank val="1"/>
        </c16r3:dataDisplayOptions16>
      </c:ext>
    </c:extLst>
  </c:chart>
  <c:spPr>
    <a:solidFill>
      <a:srgbClr val="FFFFFF">
        <a:alpha val="0"/>
      </a:srgbClr>
    </a:solidFill>
    <a:ln>
      <a:noFill/>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176365370431004E-2"/>
          <c:y val="0.21065826561187459"/>
          <c:w val="0.96564726925913802"/>
          <c:h val="0.6183823230306670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65B668"/>
              </a:solidFill>
              <a:ln>
                <a:noFill/>
              </a:ln>
              <a:effectLst/>
            </c:spPr>
            <c:extLst>
              <c:ext xmlns:c16="http://schemas.microsoft.com/office/drawing/2014/chart" uri="{C3380CC4-5D6E-409C-BE32-E72D297353CC}">
                <c16:uniqueId val="{0000000B-F13C-45B0-B09F-E672DFDDCACD}"/>
              </c:ext>
            </c:extLst>
          </c:dPt>
          <c:dPt>
            <c:idx val="1"/>
            <c:invertIfNegative val="0"/>
            <c:bubble3D val="0"/>
            <c:spPr>
              <a:solidFill>
                <a:srgbClr val="AED36D"/>
              </a:solidFill>
              <a:ln>
                <a:noFill/>
              </a:ln>
              <a:effectLst/>
            </c:spPr>
            <c:extLst>
              <c:ext xmlns:c16="http://schemas.microsoft.com/office/drawing/2014/chart" uri="{C3380CC4-5D6E-409C-BE32-E72D297353CC}">
                <c16:uniqueId val="{0000000A-F13C-45B0-B09F-E672DFDDCACD}"/>
              </c:ext>
            </c:extLst>
          </c:dPt>
          <c:dPt>
            <c:idx val="2"/>
            <c:invertIfNegative val="0"/>
            <c:bubble3D val="0"/>
            <c:spPr>
              <a:solidFill>
                <a:srgbClr val="FF9496"/>
              </a:solidFill>
              <a:ln>
                <a:noFill/>
              </a:ln>
              <a:effectLst/>
            </c:spPr>
            <c:extLst>
              <c:ext xmlns:c16="http://schemas.microsoft.com/office/drawing/2014/chart" uri="{C3380CC4-5D6E-409C-BE32-E72D297353CC}">
                <c16:uniqueId val="{00000009-F13C-45B0-B09F-E672DFDDCACD}"/>
              </c:ext>
            </c:extLst>
          </c:dPt>
          <c:dPt>
            <c:idx val="3"/>
            <c:invertIfNegative val="0"/>
            <c:bubble3D val="0"/>
            <c:spPr>
              <a:solidFill>
                <a:srgbClr val="FF4850"/>
              </a:solidFill>
              <a:ln>
                <a:noFill/>
              </a:ln>
              <a:effectLst/>
            </c:spPr>
            <c:extLst>
              <c:ext xmlns:c16="http://schemas.microsoft.com/office/drawing/2014/chart" uri="{C3380CC4-5D6E-409C-BE32-E72D297353CC}">
                <c16:uniqueId val="{00000008-F13C-45B0-B09F-E672DFDDCACD}"/>
              </c:ext>
            </c:extLst>
          </c:dPt>
          <c:dPt>
            <c:idx val="4"/>
            <c:invertIfNegative val="0"/>
            <c:bubble3D val="0"/>
            <c:spPr>
              <a:solidFill>
                <a:srgbClr val="F6C845"/>
              </a:solidFill>
              <a:ln>
                <a:noFill/>
              </a:ln>
              <a:effectLst/>
            </c:spPr>
            <c:extLst>
              <c:ext xmlns:c16="http://schemas.microsoft.com/office/drawing/2014/chart" uri="{C3380CC4-5D6E-409C-BE32-E72D297353CC}">
                <c16:uniqueId val="{00000007-F13C-45B0-B09F-E672DFDDCACD}"/>
              </c:ext>
            </c:extLst>
          </c:dPt>
          <c:dPt>
            <c:idx val="5"/>
            <c:invertIfNegative val="0"/>
            <c:bubble3D val="0"/>
            <c:spPr>
              <a:solidFill>
                <a:srgbClr val="F9E03C"/>
              </a:solidFill>
              <a:ln>
                <a:noFill/>
              </a:ln>
              <a:effectLst/>
            </c:spPr>
            <c:extLst>
              <c:ext xmlns:c16="http://schemas.microsoft.com/office/drawing/2014/chart" uri="{C3380CC4-5D6E-409C-BE32-E72D297353CC}">
                <c16:uniqueId val="{00000006-F13C-45B0-B09F-E672DFDDCACD}"/>
              </c:ext>
            </c:extLst>
          </c:dPt>
          <c:dPt>
            <c:idx val="6"/>
            <c:invertIfNegative val="0"/>
            <c:bubble3D val="0"/>
            <c:spPr>
              <a:solidFill>
                <a:srgbClr val="D8D74B"/>
              </a:solidFill>
              <a:ln>
                <a:noFill/>
              </a:ln>
              <a:effectLst/>
            </c:spPr>
            <c:extLst>
              <c:ext xmlns:c16="http://schemas.microsoft.com/office/drawing/2014/chart" uri="{C3380CC4-5D6E-409C-BE32-E72D297353CC}">
                <c16:uniqueId val="{00000005-F13C-45B0-B09F-E672DFDDCACD}"/>
              </c:ext>
            </c:extLst>
          </c:dPt>
          <c:dPt>
            <c:idx val="7"/>
            <c:invertIfNegative val="0"/>
            <c:bubble3D val="0"/>
            <c:spPr>
              <a:solidFill>
                <a:srgbClr val="B4CD5B"/>
              </a:solidFill>
              <a:ln>
                <a:noFill/>
              </a:ln>
              <a:effectLst/>
            </c:spPr>
            <c:extLst>
              <c:ext xmlns:c16="http://schemas.microsoft.com/office/drawing/2014/chart" uri="{C3380CC4-5D6E-409C-BE32-E72D297353CC}">
                <c16:uniqueId val="{00000004-F13C-45B0-B09F-E672DFDDCACD}"/>
              </c:ext>
            </c:extLst>
          </c:dPt>
          <c:dPt>
            <c:idx val="8"/>
            <c:invertIfNegative val="0"/>
            <c:bubble3D val="0"/>
            <c:spPr>
              <a:solidFill>
                <a:srgbClr val="96C565"/>
              </a:solidFill>
              <a:ln>
                <a:noFill/>
              </a:ln>
              <a:effectLst/>
            </c:spPr>
            <c:extLst>
              <c:ext xmlns:c16="http://schemas.microsoft.com/office/drawing/2014/chart" uri="{C3380CC4-5D6E-409C-BE32-E72D297353CC}">
                <c16:uniqueId val="{00000003-F13C-45B0-B09F-E672DFDDCACD}"/>
              </c:ext>
            </c:extLst>
          </c:dPt>
          <c:dPt>
            <c:idx val="9"/>
            <c:invertIfNegative val="0"/>
            <c:bubble3D val="0"/>
            <c:spPr>
              <a:solidFill>
                <a:srgbClr val="7FBE67"/>
              </a:solidFill>
              <a:ln>
                <a:noFill/>
              </a:ln>
              <a:effectLst/>
            </c:spPr>
            <c:extLst>
              <c:ext xmlns:c16="http://schemas.microsoft.com/office/drawing/2014/chart" uri="{C3380CC4-5D6E-409C-BE32-E72D297353CC}">
                <c16:uniqueId val="{00000002-F13C-45B0-B09F-E672DFDDCACD}"/>
              </c:ext>
            </c:extLst>
          </c:dPt>
          <c:dPt>
            <c:idx val="10"/>
            <c:invertIfNegative val="0"/>
            <c:bubble3D val="0"/>
            <c:spPr>
              <a:solidFill>
                <a:srgbClr val="69B768"/>
              </a:solidFill>
              <a:ln>
                <a:noFill/>
              </a:ln>
              <a:effectLst/>
            </c:spPr>
            <c:extLst>
              <c:ext xmlns:c16="http://schemas.microsoft.com/office/drawing/2014/chart" uri="{C3380CC4-5D6E-409C-BE32-E72D297353CC}">
                <c16:uniqueId val="{00000001-F13C-45B0-B09F-E672DFDDCACD}"/>
              </c:ext>
            </c:extLst>
          </c:dPt>
          <c:dLbls>
            <c:spPr>
              <a:noFill/>
              <a:ln>
                <a:noFill/>
              </a:ln>
              <a:effectLst/>
            </c:spPr>
            <c:txPr>
              <a:bodyPr/>
              <a:lstStyle/>
              <a:p>
                <a:pPr>
                  <a:defRPr sz="1400"/>
                </a:pPr>
                <a:endParaRPr lang="en-US"/>
              </a:p>
            </c:txPr>
            <c:showLegendKey val="0"/>
            <c:showVal val="1"/>
            <c:showCatName val="0"/>
            <c:showSerName val="0"/>
            <c:showPercent val="1"/>
            <c:showBubbleSize val="1"/>
            <c:showLeaderLines val="0"/>
            <c:extLst>
              <c:ext xmlns:c15="http://schemas.microsoft.com/office/drawing/2012/chart" uri="{CE6537A1-D6FC-4f65-9D91-7224C49458BB}">
                <c15:showLeaderLines val="0"/>
              </c:ext>
            </c:extLst>
          </c:dLbls>
          <c:cat>
            <c:strRef>
              <c:f>Sheet1!$A$2:$A$5</c:f>
              <c:strCache>
                <c:ptCount val="4"/>
                <c:pt idx="0">
                  <c:v>Very important</c:v>
                </c:pt>
                <c:pt idx="1">
                  <c:v>Somewhat important</c:v>
                </c:pt>
                <c:pt idx="2">
                  <c:v>Not very important</c:v>
                </c:pt>
                <c:pt idx="3">
                  <c:v>Not important at all</c:v>
                </c:pt>
              </c:strCache>
            </c:strRef>
          </c:cat>
          <c:val>
            <c:numRef>
              <c:f>Sheet1!$B$2:$B$5</c:f>
              <c:numCache>
                <c:formatCode>0%</c:formatCode>
                <c:ptCount val="4"/>
                <c:pt idx="0">
                  <c:v>0.79</c:v>
                </c:pt>
                <c:pt idx="1">
                  <c:v>0.17</c:v>
                </c:pt>
                <c:pt idx="2">
                  <c:v>0.02</c:v>
                </c:pt>
                <c:pt idx="3">
                  <c:v>0.01</c:v>
                </c:pt>
              </c:numCache>
            </c:numRef>
          </c:val>
          <c:extLst>
            <c:ext xmlns:c16="http://schemas.microsoft.com/office/drawing/2014/chart" uri="{C3380CC4-5D6E-409C-BE32-E72D297353CC}">
              <c16:uniqueId val="{00000000-F13C-45B0-B09F-E672DFDDCACD}"/>
            </c:ext>
          </c:extLst>
        </c:ser>
        <c:dLbls>
          <c:showLegendKey val="0"/>
          <c:showVal val="0"/>
          <c:showCatName val="0"/>
          <c:showSerName val="0"/>
          <c:showPercent val="0"/>
          <c:showBubbleSize val="0"/>
        </c:dLbls>
        <c:gapWidth val="150"/>
        <c:axId val="1"/>
        <c:axId val="2"/>
      </c:barChart>
      <c:catAx>
        <c:axId val="1"/>
        <c:scaling>
          <c:orientation val="minMax"/>
        </c:scaling>
        <c:delete val="0"/>
        <c:axPos val="b"/>
        <c:numFmt formatCode="General" sourceLinked="0"/>
        <c:majorTickMark val="none"/>
        <c:minorTickMark val="none"/>
        <c:tickLblPos val="nextTo"/>
        <c:spPr>
          <a:noFill/>
          <a:ln>
            <a:noFill/>
            <a:prstDash val="solid"/>
          </a:ln>
          <a:effectLst/>
        </c:spPr>
        <c:txPr>
          <a:bodyPr rot="0" vert="horz"/>
          <a:lstStyle/>
          <a:p>
            <a:pPr>
              <a:defRPr sz="1400"/>
            </a:pPr>
            <a:endParaRPr lang="en-US"/>
          </a:p>
        </c:txPr>
        <c:crossAx val="2"/>
        <c:crosses val="autoZero"/>
        <c:auto val="1"/>
        <c:lblAlgn val="ctr"/>
        <c:lblOffset val="100"/>
        <c:noMultiLvlLbl val="0"/>
      </c:catAx>
      <c:valAx>
        <c:axId val="2"/>
        <c:scaling>
          <c:orientation val="minMax"/>
        </c:scaling>
        <c:delete val="1"/>
        <c:axPos val="l"/>
        <c:numFmt formatCode="0%" sourceLinked="0"/>
        <c:majorTickMark val="none"/>
        <c:minorTickMark val="none"/>
        <c:tickLblPos val="nextTo"/>
        <c:crossAx val="1"/>
        <c:crosses val="autoZero"/>
        <c:crossBetween val="between"/>
      </c:valAx>
    </c:plotArea>
    <c:plotVisOnly val="1"/>
    <c:dispBlanksAs val="gap"/>
    <c:showDLblsOverMax val="0"/>
    <c:extLst xmlns:c16r3="http://schemas.microsoft.com/office/drawing/2017/03/chart" xmlns:c14="http://schemas.microsoft.com/office/drawing/2007/8/2/chart" xmlns:mc="http://schemas.openxmlformats.org/markup-compatibility/2006">
      <c:ext xmlns:c16r3="http://schemas.microsoft.com/office/drawing/2017/03/chart">
        <c16r3:dataDisplayOptions16 xmlns:c16r3="http://schemas.microsoft.com/office/drawing/2017/03/chart">
          <c16r3:dispNaAsBlank val="1"/>
        </c16r3:dataDisplayOptions16>
      </c:ext>
    </c:extLst>
  </c:chart>
  <c:spPr>
    <a:solidFill>
      <a:srgbClr val="FFFFFF">
        <a:alpha val="0"/>
      </a:srgbClr>
    </a:solidFill>
    <a:ln>
      <a:noFill/>
    </a:ln>
    <a:effectLst/>
  </c:spPr>
  <c:txPr>
    <a:bodyPr/>
    <a:lstStyle/>
    <a:p>
      <a:pPr>
        <a:defRPr sz="1200">
          <a:latin typeface="+mj-lt"/>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4.4180118946474084E-2"/>
          <c:w val="0.9972386746750197"/>
          <c:h val="0.72441432054158184"/>
        </c:manualLayout>
      </c:layout>
      <c:barChart>
        <c:barDir val="bar"/>
        <c:grouping val="percentStacked"/>
        <c:varyColors val="0"/>
        <c:ser>
          <c:idx val="0"/>
          <c:order val="0"/>
          <c:tx>
            <c:strRef>
              <c:f>Sheet1!$A$2</c:f>
              <c:strCache>
                <c:ptCount val="1"/>
                <c:pt idx="0">
                  <c:v>Yes</c:v>
                </c:pt>
              </c:strCache>
            </c:strRef>
          </c:tx>
          <c:spPr>
            <a:solidFill>
              <a:srgbClr val="65B668"/>
            </a:solidFill>
          </c:spPr>
          <c:invertIfNegative val="0"/>
          <c:dPt>
            <c:idx val="0"/>
            <c:invertIfNegative val="0"/>
            <c:bubble3D val="0"/>
            <c:spPr>
              <a:solidFill>
                <a:srgbClr val="65B668"/>
              </a:solidFill>
              <a:ln>
                <a:no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3C33-45B7-897D-678FB53F180E}"/>
              </c:ext>
            </c:extLst>
          </c:dPt>
          <c:dLbls>
            <c:spPr>
              <a:noFill/>
              <a:ln>
                <a:noFill/>
              </a:ln>
              <a:effectLst/>
            </c:spPr>
            <c:txPr>
              <a:bodyPr wrap="square" lIns="38100" tIns="19050" rIns="38100" bIns="19050" anchor="ctr">
                <a:spAutoFit/>
              </a:bodyPr>
              <a:lstStyle/>
              <a:p>
                <a:pPr>
                  <a:defRPr sz="16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v>
                </c:pt>
              </c:strCache>
            </c:strRef>
          </c:cat>
          <c:val>
            <c:numRef>
              <c:f>Sheet1!$B$2</c:f>
              <c:numCache>
                <c:formatCode>0%</c:formatCode>
                <c:ptCount val="1"/>
                <c:pt idx="0">
                  <c:v>0.76</c:v>
                </c:pt>
              </c:numCache>
            </c:numRef>
          </c:val>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3C33-45B7-897D-678FB53F180E}"/>
            </c:ext>
          </c:extLst>
        </c:ser>
        <c:ser>
          <c:idx val="1"/>
          <c:order val="1"/>
          <c:tx>
            <c:strRef>
              <c:f>Sheet1!$A$3</c:f>
              <c:strCache>
                <c:ptCount val="1"/>
                <c:pt idx="0">
                  <c:v>No</c:v>
                </c:pt>
              </c:strCache>
            </c:strRef>
          </c:tx>
          <c:spPr>
            <a:solidFill>
              <a:srgbClr val="000000">
                <a:lumMod val="65000"/>
                <a:lumOff val="35000"/>
              </a:srgbClr>
            </a:solidFill>
          </c:spPr>
          <c:invertIfNegative val="0"/>
          <c:dPt>
            <c:idx val="0"/>
            <c:invertIfNegative val="0"/>
            <c:bubble3D val="0"/>
            <c:spPr>
              <a:solidFill>
                <a:srgbClr val="000000">
                  <a:lumMod val="65000"/>
                  <a:lumOff val="35000"/>
                </a:srgbClr>
              </a:solidFill>
              <a:ln>
                <a:noFill/>
              </a:ln>
              <a:effectLst/>
            </c:spPr>
            <c:extLst>
              <c:ext xmlns:c16="http://schemas.microsoft.com/office/drawing/2014/chart" uri="{C3380CC4-5D6E-409C-BE32-E72D297353CC}">
                <c16:uniqueId val="{00000004-3C33-45B7-897D-678FB53F180E}"/>
              </c:ext>
            </c:extLst>
          </c:dPt>
          <c:dLbls>
            <c:spPr>
              <a:noFill/>
              <a:ln>
                <a:noFill/>
              </a:ln>
              <a:effectLst/>
            </c:spPr>
            <c:txPr>
              <a:bodyPr wrap="square" lIns="38100" tIns="19050" rIns="38100" bIns="19050" anchor="ctr">
                <a:spAutoFit/>
              </a:bodyPr>
              <a:lstStyle/>
              <a:p>
                <a:pPr>
                  <a:defRPr sz="16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v>
                </c:pt>
              </c:strCache>
            </c:strRef>
          </c:cat>
          <c:val>
            <c:numRef>
              <c:f>Sheet1!$B$3</c:f>
              <c:numCache>
                <c:formatCode>0%</c:formatCode>
                <c:ptCount val="1"/>
                <c:pt idx="0">
                  <c:v>0.13</c:v>
                </c:pt>
              </c:numCache>
            </c:numRef>
          </c:val>
          <c:extLst>
            <c:ext xmlns:c16="http://schemas.microsoft.com/office/drawing/2014/chart" uri="{C3380CC4-5D6E-409C-BE32-E72D297353CC}">
              <c16:uniqueId val="{00000005-3C33-45B7-897D-678FB53F180E}"/>
            </c:ext>
          </c:extLst>
        </c:ser>
        <c:ser>
          <c:idx val="2"/>
          <c:order val="2"/>
          <c:tx>
            <c:strRef>
              <c:f>Sheet1!$A$4</c:f>
              <c:strCache>
                <c:ptCount val="1"/>
                <c:pt idx="0">
                  <c:v>Not sure</c:v>
                </c:pt>
              </c:strCache>
            </c:strRef>
          </c:tx>
          <c:spPr>
            <a:solidFill>
              <a:srgbClr val="E4E5E5">
                <a:lumMod val="90000"/>
              </a:srgbClr>
            </a:solidFill>
          </c:spPr>
          <c:invertIfNegative val="0"/>
          <c:dPt>
            <c:idx val="0"/>
            <c:invertIfNegative val="0"/>
            <c:bubble3D val="0"/>
            <c:spPr>
              <a:solidFill>
                <a:srgbClr val="E4E5E5">
                  <a:lumMod val="90000"/>
                </a:srgbClr>
              </a:solidFill>
              <a:ln>
                <a:noFill/>
              </a:ln>
              <a:effectLst/>
            </c:spPr>
            <c:extLst>
              <c:ext xmlns:c16="http://schemas.microsoft.com/office/drawing/2014/chart" uri="{C3380CC4-5D6E-409C-BE32-E72D297353CC}">
                <c16:uniqueId val="{00000007-3C33-45B7-897D-678FB53F180E}"/>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33-45B7-897D-678FB53F180E}"/>
                </c:ext>
              </c:extLst>
            </c:dLbl>
            <c:spPr>
              <a:noFill/>
              <a:ln>
                <a:noFill/>
              </a:ln>
              <a:effectLst/>
            </c:spPr>
            <c:txPr>
              <a:bodyPr wrap="square" lIns="38100" tIns="19050" rIns="38100" bIns="19050" anchor="ctr">
                <a:spAutoFit/>
              </a:bodyPr>
              <a:lstStyle/>
              <a:p>
                <a:pPr>
                  <a:defRPr sz="1600"/>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c:f>
              <c:strCache>
                <c:ptCount val="1"/>
                <c:pt idx="0">
                  <c:v>%</c:v>
                </c:pt>
              </c:strCache>
            </c:strRef>
          </c:cat>
          <c:val>
            <c:numRef>
              <c:f>Sheet1!$B$4</c:f>
              <c:numCache>
                <c:formatCode>0%</c:formatCode>
                <c:ptCount val="1"/>
                <c:pt idx="0">
                  <c:v>0.11</c:v>
                </c:pt>
              </c:numCache>
            </c:numRef>
          </c:val>
          <c:extLst>
            <c:ext xmlns:c16="http://schemas.microsoft.com/office/drawing/2014/chart" uri="{C3380CC4-5D6E-409C-BE32-E72D297353CC}">
              <c16:uniqueId val="{00000008-3C33-45B7-897D-678FB53F180E}"/>
            </c:ext>
          </c:extLst>
        </c:ser>
        <c:dLbls>
          <c:showLegendKey val="0"/>
          <c:showVal val="0"/>
          <c:showCatName val="0"/>
          <c:showSerName val="0"/>
          <c:showPercent val="0"/>
          <c:showBubbleSize val="0"/>
        </c:dLbls>
        <c:gapWidth val="100"/>
        <c:overlap val="100"/>
        <c:axId val="1604617296"/>
        <c:axId val="1604618736"/>
      </c:barChart>
      <c:valAx>
        <c:axId val="1604618736"/>
        <c:scaling>
          <c:orientation val="minMax"/>
          <c:min val="0"/>
        </c:scaling>
        <c:delete val="1"/>
        <c:axPos val="b"/>
        <c:numFmt formatCode="0%" sourceLinked="1"/>
        <c:majorTickMark val="out"/>
        <c:minorTickMark val="none"/>
        <c:tickLblPos val="nextTo"/>
        <c:crossAx val="1604617296"/>
        <c:crosses val="autoZero"/>
        <c:crossBetween val="between"/>
      </c:valAx>
      <c:catAx>
        <c:axId val="1604617296"/>
        <c:scaling>
          <c:orientation val="minMax"/>
        </c:scaling>
        <c:delete val="1"/>
        <c:axPos val="l"/>
        <c:numFmt formatCode="General" sourceLinked="1"/>
        <c:majorTickMark val="out"/>
        <c:minorTickMark val="none"/>
        <c:tickLblPos val="nextTo"/>
        <c:crossAx val="1604618736"/>
        <c:crosses val="autoZero"/>
        <c:auto val="1"/>
        <c:lblAlgn val="ctr"/>
        <c:lblOffset val="100"/>
        <c:noMultiLvlLbl val="0"/>
      </c:catAx>
    </c:plotArea>
    <c:legend>
      <c:legendPos val="b"/>
      <c:layout>
        <c:manualLayout>
          <c:xMode val="edge"/>
          <c:yMode val="edge"/>
          <c:x val="0.26679263304333384"/>
          <c:y val="0.69337756455690269"/>
          <c:w val="0.44876551697415185"/>
          <c:h val="0.15221541872715302"/>
        </c:manualLayout>
      </c:layout>
      <c:overlay val="0"/>
      <c:spPr>
        <a:noFill/>
        <a:ln>
          <a:noFill/>
        </a:ln>
        <a:effectLst/>
      </c:spPr>
      <c:txPr>
        <a:bodyPr rot="0" spcFirstLastPara="1" vertOverflow="ellipsis" vert="horz" wrap="square" anchor="ctr" anchorCtr="1"/>
        <a:lstStyle/>
        <a:p>
          <a:pPr>
            <a:defRPr sz="1400" b="0" i="0" u="none" strike="noStrike" kern="1200" baseline="0">
              <a:solidFill>
                <a:srgbClr val="595959"/>
              </a:solidFill>
              <a:latin typeface="+mj-lt"/>
              <a:ea typeface="+mn-ea"/>
              <a:cs typeface="+mn-cs"/>
            </a:defRPr>
          </a:pPr>
          <a:endParaRPr lang="en-US"/>
        </a:p>
      </c:txPr>
    </c:legend>
    <c:plotVisOnly val="1"/>
    <c:dispBlanksAs val="gap"/>
    <c:showDLblsOverMax val="0"/>
    <c:extLst xmlns:c15="http://schemas.microsoft.com/office/drawing/2012/chart" xmlns:c16="http://schemas.microsoft.com/office/drawing/2014/chart" xmlns:mc="http://schemas.openxmlformats.org/markup-compatibility/2006" xmlns:c14="http://schemas.microsoft.com/office/drawing/2007/8/2/chart" xmlns:c16r3="http://schemas.microsoft.com/office/drawing/2017/03/chart">
      <c:ext xmlns:c16r3="http://schemas.microsoft.com/office/drawing/2017/03/chart">
        <c16r3:dataDisplayOptions16 xmlns:c16r3="http://schemas.microsoft.com/office/drawing/2017/03/chart">
          <c16r3:dispNaAsBlank val="1"/>
        </c16r3:dataDisplayOptions16>
      </c:ext>
    </c:extLst>
  </c:chart>
  <c:spPr>
    <a:solidFill>
      <a:srgbClr val="FFFFFF">
        <a:alpha val="0"/>
      </a:srgbClr>
    </a:solidFill>
    <a:ln>
      <a:no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4.4180118946474084E-2"/>
          <c:w val="0.9972386746750197"/>
          <c:h val="0.72441432054158184"/>
        </c:manualLayout>
      </c:layout>
      <c:barChart>
        <c:barDir val="bar"/>
        <c:grouping val="percentStacked"/>
        <c:varyColors val="0"/>
        <c:ser>
          <c:idx val="0"/>
          <c:order val="0"/>
          <c:tx>
            <c:strRef>
              <c:f>Sheet1!$A$2</c:f>
              <c:strCache>
                <c:ptCount val="1"/>
                <c:pt idx="0">
                  <c:v>Yes</c:v>
                </c:pt>
              </c:strCache>
            </c:strRef>
          </c:tx>
          <c:spPr>
            <a:solidFill>
              <a:srgbClr val="65B668"/>
            </a:solidFill>
          </c:spPr>
          <c:invertIfNegative val="0"/>
          <c:dPt>
            <c:idx val="0"/>
            <c:invertIfNegative val="0"/>
            <c:bubble3D val="0"/>
            <c:spPr>
              <a:solidFill>
                <a:srgbClr val="65B668"/>
              </a:solidFill>
              <a:ln>
                <a:noFill/>
              </a:ln>
              <a:effectLst/>
            </c:spPr>
            <c:extLst xmlns:mc="http://schemas.openxmlformats.org/markup-compatibility/2006" xmlns:c14="http://schemas.microsoft.com/office/drawing/2007/8/2/chart" xmlns:c16="http://schemas.microsoft.com/office/drawing/2014/chart" xmlns:c15="http://schemas.microsoft.com/office/drawing/2012/chart" xmlns:c16r3="http://schemas.microsoft.com/office/drawing/2017/03/chart">
              <c:ext xmlns:c16="http://schemas.microsoft.com/office/drawing/2014/chart" uri="{C3380CC4-5D6E-409C-BE32-E72D297353CC}">
                <c16:uniqueId val="{00000001-3C33-45B7-897D-678FB53F180E}"/>
              </c:ext>
            </c:extLst>
          </c:dPt>
          <c:dLbls>
            <c:spPr>
              <a:noFill/>
              <a:ln>
                <a:noFill/>
              </a:ln>
              <a:effectLst/>
            </c:spPr>
            <c:txPr>
              <a:bodyPr wrap="square" lIns="38100" tIns="19050" rIns="38100" bIns="19050" anchor="ctr">
                <a:spAutoFit/>
              </a:bodyPr>
              <a:lstStyle/>
              <a:p>
                <a:pPr>
                  <a:defRPr sz="16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v>
                </c:pt>
              </c:strCache>
            </c:strRef>
          </c:cat>
          <c:val>
            <c:numRef>
              <c:f>Sheet1!$B$2</c:f>
              <c:numCache>
                <c:formatCode>0%</c:formatCode>
                <c:ptCount val="1"/>
                <c:pt idx="0">
                  <c:v>0.8</c:v>
                </c:pt>
              </c:numCache>
            </c:numRef>
          </c:val>
          <c:extLst xmlns:mc="http://schemas.openxmlformats.org/markup-compatibility/2006" xmlns:c14="http://schemas.microsoft.com/office/drawing/2007/8/2/chart" xmlns:c16="http://schemas.microsoft.com/office/drawing/2014/chart" xmlns:c15="http://schemas.microsoft.com/office/drawing/2012/chart" xmlns:c16r3="http://schemas.microsoft.com/office/drawing/2017/03/chart">
            <c:ext xmlns:c16="http://schemas.microsoft.com/office/drawing/2014/chart" uri="{C3380CC4-5D6E-409C-BE32-E72D297353CC}">
              <c16:uniqueId val="{00000002-3C33-45B7-897D-678FB53F180E}"/>
            </c:ext>
          </c:extLst>
        </c:ser>
        <c:ser>
          <c:idx val="1"/>
          <c:order val="1"/>
          <c:tx>
            <c:strRef>
              <c:f>Sheet1!$A$3</c:f>
              <c:strCache>
                <c:ptCount val="1"/>
                <c:pt idx="0">
                  <c:v>No</c:v>
                </c:pt>
              </c:strCache>
            </c:strRef>
          </c:tx>
          <c:spPr>
            <a:solidFill>
              <a:srgbClr val="000000">
                <a:lumMod val="65000"/>
                <a:lumOff val="35000"/>
              </a:srgbClr>
            </a:solidFill>
          </c:spPr>
          <c:invertIfNegative val="0"/>
          <c:dPt>
            <c:idx val="0"/>
            <c:invertIfNegative val="0"/>
            <c:bubble3D val="0"/>
            <c:spPr>
              <a:solidFill>
                <a:srgbClr val="000000">
                  <a:lumMod val="65000"/>
                  <a:lumOff val="35000"/>
                </a:srgbClr>
              </a:solidFill>
              <a:ln>
                <a:noFill/>
              </a:ln>
              <a:effectLst/>
            </c:spPr>
            <c:extLst>
              <c:ext xmlns:c16="http://schemas.microsoft.com/office/drawing/2014/chart" uri="{C3380CC4-5D6E-409C-BE32-E72D297353CC}">
                <c16:uniqueId val="{00000004-3C33-45B7-897D-678FB53F180E}"/>
              </c:ext>
            </c:extLst>
          </c:dPt>
          <c:dLbls>
            <c:spPr>
              <a:noFill/>
              <a:ln>
                <a:noFill/>
              </a:ln>
              <a:effectLst/>
            </c:spPr>
            <c:txPr>
              <a:bodyPr wrap="square" lIns="38100" tIns="19050" rIns="38100" bIns="19050" anchor="ctr">
                <a:spAutoFit/>
              </a:bodyPr>
              <a:lstStyle/>
              <a:p>
                <a:pPr>
                  <a:defRPr sz="16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c:f>
              <c:strCache>
                <c:ptCount val="1"/>
                <c:pt idx="0">
                  <c:v>%</c:v>
                </c:pt>
              </c:strCache>
            </c:strRef>
          </c:cat>
          <c:val>
            <c:numRef>
              <c:f>Sheet1!$B$3</c:f>
              <c:numCache>
                <c:formatCode>0%</c:formatCode>
                <c:ptCount val="1"/>
                <c:pt idx="0">
                  <c:v>0.11</c:v>
                </c:pt>
              </c:numCache>
            </c:numRef>
          </c:val>
          <c:extLst>
            <c:ext xmlns:c16="http://schemas.microsoft.com/office/drawing/2014/chart" uri="{C3380CC4-5D6E-409C-BE32-E72D297353CC}">
              <c16:uniqueId val="{00000005-3C33-45B7-897D-678FB53F180E}"/>
            </c:ext>
          </c:extLst>
        </c:ser>
        <c:ser>
          <c:idx val="2"/>
          <c:order val="2"/>
          <c:tx>
            <c:strRef>
              <c:f>Sheet1!$A$4</c:f>
              <c:strCache>
                <c:ptCount val="1"/>
                <c:pt idx="0">
                  <c:v>Not sure</c:v>
                </c:pt>
              </c:strCache>
            </c:strRef>
          </c:tx>
          <c:spPr>
            <a:solidFill>
              <a:srgbClr val="E4E5E5">
                <a:lumMod val="90000"/>
              </a:srgbClr>
            </a:solidFill>
          </c:spPr>
          <c:invertIfNegative val="0"/>
          <c:dPt>
            <c:idx val="0"/>
            <c:invertIfNegative val="0"/>
            <c:bubble3D val="0"/>
            <c:spPr>
              <a:solidFill>
                <a:srgbClr val="E4E5E5">
                  <a:lumMod val="90000"/>
                </a:srgbClr>
              </a:solidFill>
              <a:ln>
                <a:noFill/>
              </a:ln>
              <a:effectLst/>
            </c:spPr>
            <c:extLst>
              <c:ext xmlns:c16="http://schemas.microsoft.com/office/drawing/2014/chart" uri="{C3380CC4-5D6E-409C-BE32-E72D297353CC}">
                <c16:uniqueId val="{00000007-3C33-45B7-897D-678FB53F180E}"/>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33-45B7-897D-678FB53F180E}"/>
                </c:ext>
              </c:extLst>
            </c:dLbl>
            <c:spPr>
              <a:noFill/>
              <a:ln>
                <a:noFill/>
              </a:ln>
              <a:effectLst/>
            </c:spPr>
            <c:txPr>
              <a:bodyPr wrap="square" lIns="38100" tIns="19050" rIns="38100" bIns="19050" anchor="ctr">
                <a:spAutoFit/>
              </a:bodyPr>
              <a:lstStyle/>
              <a:p>
                <a:pPr>
                  <a:defRPr sz="1600"/>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c:f>
              <c:strCache>
                <c:ptCount val="1"/>
                <c:pt idx="0">
                  <c:v>%</c:v>
                </c:pt>
              </c:strCache>
            </c:strRef>
          </c:cat>
          <c:val>
            <c:numRef>
              <c:f>Sheet1!$B$4</c:f>
              <c:numCache>
                <c:formatCode>0%</c:formatCode>
                <c:ptCount val="1"/>
                <c:pt idx="0">
                  <c:v>0.09</c:v>
                </c:pt>
              </c:numCache>
            </c:numRef>
          </c:val>
          <c:extLst>
            <c:ext xmlns:c16="http://schemas.microsoft.com/office/drawing/2014/chart" uri="{C3380CC4-5D6E-409C-BE32-E72D297353CC}">
              <c16:uniqueId val="{00000008-3C33-45B7-897D-678FB53F180E}"/>
            </c:ext>
          </c:extLst>
        </c:ser>
        <c:dLbls>
          <c:showLegendKey val="0"/>
          <c:showVal val="0"/>
          <c:showCatName val="0"/>
          <c:showSerName val="0"/>
          <c:showPercent val="0"/>
          <c:showBubbleSize val="0"/>
        </c:dLbls>
        <c:gapWidth val="100"/>
        <c:overlap val="100"/>
        <c:axId val="1604617296"/>
        <c:axId val="1604618736"/>
      </c:barChart>
      <c:valAx>
        <c:axId val="1604618736"/>
        <c:scaling>
          <c:orientation val="minMax"/>
          <c:min val="0"/>
        </c:scaling>
        <c:delete val="1"/>
        <c:axPos val="b"/>
        <c:numFmt formatCode="0%" sourceLinked="1"/>
        <c:majorTickMark val="out"/>
        <c:minorTickMark val="none"/>
        <c:tickLblPos val="nextTo"/>
        <c:crossAx val="1604617296"/>
        <c:crosses val="autoZero"/>
        <c:crossBetween val="between"/>
      </c:valAx>
      <c:catAx>
        <c:axId val="1604617296"/>
        <c:scaling>
          <c:orientation val="minMax"/>
        </c:scaling>
        <c:delete val="1"/>
        <c:axPos val="l"/>
        <c:numFmt formatCode="General" sourceLinked="1"/>
        <c:majorTickMark val="out"/>
        <c:minorTickMark val="none"/>
        <c:tickLblPos val="nextTo"/>
        <c:crossAx val="1604618736"/>
        <c:crosses val="autoZero"/>
        <c:auto val="1"/>
        <c:lblAlgn val="ctr"/>
        <c:lblOffset val="100"/>
        <c:noMultiLvlLbl val="0"/>
      </c:catAx>
    </c:plotArea>
    <c:legend>
      <c:legendPos val="b"/>
      <c:layout>
        <c:manualLayout>
          <c:xMode val="edge"/>
          <c:yMode val="edge"/>
          <c:x val="0.26679263304333384"/>
          <c:y val="0.69337756455690269"/>
          <c:w val="0.44876551697415185"/>
          <c:h val="0.15221541872715302"/>
        </c:manualLayout>
      </c:layout>
      <c:overlay val="0"/>
      <c:spPr>
        <a:noFill/>
        <a:ln>
          <a:noFill/>
        </a:ln>
        <a:effectLst/>
      </c:spPr>
      <c:txPr>
        <a:bodyPr rot="0" spcFirstLastPara="1" vertOverflow="ellipsis" vert="horz" wrap="square" anchor="ctr" anchorCtr="1"/>
        <a:lstStyle/>
        <a:p>
          <a:pPr>
            <a:defRPr sz="1400" b="0" i="0" u="none" strike="noStrike" kern="1200" baseline="0">
              <a:solidFill>
                <a:srgbClr val="595959"/>
              </a:solidFill>
              <a:latin typeface="+mj-lt"/>
              <a:ea typeface="+mn-ea"/>
              <a:cs typeface="+mn-cs"/>
            </a:defRPr>
          </a:pPr>
          <a:endParaRPr lang="en-US"/>
        </a:p>
      </c:txPr>
    </c:legend>
    <c:plotVisOnly val="1"/>
    <c:dispBlanksAs val="gap"/>
    <c:showDLblsOverMax val="0"/>
    <c:extLst xmlns:c16r3="http://schemas.microsoft.com/office/drawing/2017/03/chart" xmlns:c14="http://schemas.microsoft.com/office/drawing/2007/8/2/chart" xmlns:mc="http://schemas.openxmlformats.org/markup-compatibility/2006" xmlns:c16="http://schemas.microsoft.com/office/drawing/2014/chart" xmlns:c15="http://schemas.microsoft.com/office/drawing/2012/chart">
      <c:ext xmlns:c16r3="http://schemas.microsoft.com/office/drawing/2017/03/chart">
        <c16r3:dataDisplayOptions16 xmlns:c16r3="http://schemas.microsoft.com/office/drawing/2017/03/chart">
          <c16r3:dispNaAsBlank val="1"/>
        </c16r3:dataDisplayOptions16>
      </c:ext>
    </c:extLst>
  </c:chart>
  <c:spPr>
    <a:solidFill>
      <a:srgbClr val="FFFFFF">
        <a:alpha val="0"/>
      </a:srgbClr>
    </a:solidFill>
    <a:ln>
      <a:noFill/>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176365370431004E-2"/>
          <c:y val="0.23072095757491026"/>
          <c:w val="0.96564726925913802"/>
          <c:h val="0.5983196310676314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65B668"/>
              </a:solidFill>
              <a:ln>
                <a:noFill/>
              </a:ln>
              <a:effectLst/>
            </c:spPr>
            <c:extLst>
              <c:ext xmlns:c16="http://schemas.microsoft.com/office/drawing/2014/chart" uri="{C3380CC4-5D6E-409C-BE32-E72D297353CC}">
                <c16:uniqueId val="{0000000B-F13C-45B0-B09F-E672DFDDCACD}"/>
              </c:ext>
            </c:extLst>
          </c:dPt>
          <c:dPt>
            <c:idx val="1"/>
            <c:invertIfNegative val="0"/>
            <c:bubble3D val="0"/>
            <c:spPr>
              <a:solidFill>
                <a:srgbClr val="AED36D"/>
              </a:solidFill>
              <a:ln>
                <a:noFill/>
              </a:ln>
              <a:effectLst/>
            </c:spPr>
            <c:extLst>
              <c:ext xmlns:c16="http://schemas.microsoft.com/office/drawing/2014/chart" uri="{C3380CC4-5D6E-409C-BE32-E72D297353CC}">
                <c16:uniqueId val="{0000000A-F13C-45B0-B09F-E672DFDDCACD}"/>
              </c:ext>
            </c:extLst>
          </c:dPt>
          <c:dPt>
            <c:idx val="2"/>
            <c:invertIfNegative val="0"/>
            <c:bubble3D val="0"/>
            <c:spPr>
              <a:solidFill>
                <a:srgbClr val="FF9496"/>
              </a:solidFill>
              <a:ln>
                <a:noFill/>
              </a:ln>
              <a:effectLst/>
            </c:spPr>
            <c:extLst>
              <c:ext xmlns:c16="http://schemas.microsoft.com/office/drawing/2014/chart" uri="{C3380CC4-5D6E-409C-BE32-E72D297353CC}">
                <c16:uniqueId val="{00000009-F13C-45B0-B09F-E672DFDDCACD}"/>
              </c:ext>
            </c:extLst>
          </c:dPt>
          <c:dPt>
            <c:idx val="3"/>
            <c:invertIfNegative val="0"/>
            <c:bubble3D val="0"/>
            <c:spPr>
              <a:solidFill>
                <a:srgbClr val="FF4850"/>
              </a:solidFill>
              <a:ln>
                <a:noFill/>
              </a:ln>
              <a:effectLst/>
            </c:spPr>
            <c:extLst>
              <c:ext xmlns:c16="http://schemas.microsoft.com/office/drawing/2014/chart" uri="{C3380CC4-5D6E-409C-BE32-E72D297353CC}">
                <c16:uniqueId val="{00000008-F13C-45B0-B09F-E672DFDDCACD}"/>
              </c:ext>
            </c:extLst>
          </c:dPt>
          <c:dPt>
            <c:idx val="4"/>
            <c:invertIfNegative val="0"/>
            <c:bubble3D val="0"/>
            <c:spPr>
              <a:solidFill>
                <a:srgbClr val="FFFFFF">
                  <a:lumMod val="75000"/>
                </a:srgbClr>
              </a:solidFill>
              <a:ln>
                <a:noFill/>
              </a:ln>
              <a:effectLst/>
            </c:spPr>
            <c:extLst>
              <c:ext xmlns:c16="http://schemas.microsoft.com/office/drawing/2014/chart" uri="{C3380CC4-5D6E-409C-BE32-E72D297353CC}">
                <c16:uniqueId val="{00000007-F13C-45B0-B09F-E672DFDDCACD}"/>
              </c:ext>
            </c:extLst>
          </c:dPt>
          <c:dPt>
            <c:idx val="5"/>
            <c:invertIfNegative val="0"/>
            <c:bubble3D val="0"/>
            <c:spPr>
              <a:solidFill>
                <a:srgbClr val="F9E03C"/>
              </a:solidFill>
              <a:ln>
                <a:noFill/>
              </a:ln>
              <a:effectLst/>
            </c:spPr>
            <c:extLst>
              <c:ext xmlns:c16="http://schemas.microsoft.com/office/drawing/2014/chart" uri="{C3380CC4-5D6E-409C-BE32-E72D297353CC}">
                <c16:uniqueId val="{00000006-F13C-45B0-B09F-E672DFDDCACD}"/>
              </c:ext>
            </c:extLst>
          </c:dPt>
          <c:dPt>
            <c:idx val="6"/>
            <c:invertIfNegative val="0"/>
            <c:bubble3D val="0"/>
            <c:spPr>
              <a:solidFill>
                <a:srgbClr val="D8D74B"/>
              </a:solidFill>
              <a:ln>
                <a:noFill/>
              </a:ln>
              <a:effectLst/>
            </c:spPr>
            <c:extLst>
              <c:ext xmlns:c16="http://schemas.microsoft.com/office/drawing/2014/chart" uri="{C3380CC4-5D6E-409C-BE32-E72D297353CC}">
                <c16:uniqueId val="{00000005-F13C-45B0-B09F-E672DFDDCACD}"/>
              </c:ext>
            </c:extLst>
          </c:dPt>
          <c:dPt>
            <c:idx val="7"/>
            <c:invertIfNegative val="0"/>
            <c:bubble3D val="0"/>
            <c:spPr>
              <a:solidFill>
                <a:srgbClr val="B4CD5B"/>
              </a:solidFill>
              <a:ln>
                <a:noFill/>
              </a:ln>
              <a:effectLst/>
            </c:spPr>
            <c:extLst>
              <c:ext xmlns:c16="http://schemas.microsoft.com/office/drawing/2014/chart" uri="{C3380CC4-5D6E-409C-BE32-E72D297353CC}">
                <c16:uniqueId val="{00000004-F13C-45B0-B09F-E672DFDDCACD}"/>
              </c:ext>
            </c:extLst>
          </c:dPt>
          <c:dPt>
            <c:idx val="8"/>
            <c:invertIfNegative val="0"/>
            <c:bubble3D val="0"/>
            <c:spPr>
              <a:solidFill>
                <a:srgbClr val="96C565"/>
              </a:solidFill>
              <a:ln>
                <a:noFill/>
              </a:ln>
              <a:effectLst/>
            </c:spPr>
            <c:extLst>
              <c:ext xmlns:c16="http://schemas.microsoft.com/office/drawing/2014/chart" uri="{C3380CC4-5D6E-409C-BE32-E72D297353CC}">
                <c16:uniqueId val="{00000003-F13C-45B0-B09F-E672DFDDCACD}"/>
              </c:ext>
            </c:extLst>
          </c:dPt>
          <c:dPt>
            <c:idx val="9"/>
            <c:invertIfNegative val="0"/>
            <c:bubble3D val="0"/>
            <c:spPr>
              <a:solidFill>
                <a:srgbClr val="7FBE67"/>
              </a:solidFill>
              <a:ln>
                <a:noFill/>
              </a:ln>
              <a:effectLst/>
            </c:spPr>
            <c:extLst>
              <c:ext xmlns:c16="http://schemas.microsoft.com/office/drawing/2014/chart" uri="{C3380CC4-5D6E-409C-BE32-E72D297353CC}">
                <c16:uniqueId val="{00000002-F13C-45B0-B09F-E672DFDDCACD}"/>
              </c:ext>
            </c:extLst>
          </c:dPt>
          <c:dPt>
            <c:idx val="10"/>
            <c:invertIfNegative val="0"/>
            <c:bubble3D val="0"/>
            <c:spPr>
              <a:solidFill>
                <a:srgbClr val="69B768"/>
              </a:solidFill>
              <a:ln>
                <a:noFill/>
              </a:ln>
              <a:effectLst/>
            </c:spPr>
            <c:extLst>
              <c:ext xmlns:c16="http://schemas.microsoft.com/office/drawing/2014/chart" uri="{C3380CC4-5D6E-409C-BE32-E72D297353CC}">
                <c16:uniqueId val="{00000001-F13C-45B0-B09F-E672DFDDCACD}"/>
              </c:ext>
            </c:extLst>
          </c:dPt>
          <c:dLbls>
            <c:spPr>
              <a:noFill/>
              <a:ln>
                <a:noFill/>
              </a:ln>
              <a:effectLst/>
            </c:spPr>
            <c:txPr>
              <a:bodyPr/>
              <a:lstStyle/>
              <a:p>
                <a:pPr>
                  <a:defRPr sz="1400"/>
                </a:pPr>
                <a:endParaRPr lang="en-US"/>
              </a:p>
            </c:txPr>
            <c:showLegendKey val="0"/>
            <c:showVal val="1"/>
            <c:showCatName val="0"/>
            <c:showSerName val="0"/>
            <c:showPercent val="1"/>
            <c:showBubbleSize val="1"/>
            <c:showLeaderLines val="0"/>
            <c:extLst>
              <c:ext xmlns:c15="http://schemas.microsoft.com/office/drawing/2012/chart" uri="{CE6537A1-D6FC-4f65-9D91-7224C49458BB}">
                <c15:showLeaderLines val="0"/>
              </c:ext>
            </c:extLst>
          </c:dLbls>
          <c:cat>
            <c:strRef>
              <c:f>Sheet1!$A$2:$A$6</c:f>
              <c:strCache>
                <c:ptCount val="5"/>
                <c:pt idx="0">
                  <c:v>Strongly support</c:v>
                </c:pt>
                <c:pt idx="1">
                  <c:v>Somewhat support</c:v>
                </c:pt>
                <c:pt idx="2">
                  <c:v>Somewhat oppose</c:v>
                </c:pt>
                <c:pt idx="3">
                  <c:v>Strongly oppose</c:v>
                </c:pt>
                <c:pt idx="4">
                  <c:v>Not sure</c:v>
                </c:pt>
              </c:strCache>
            </c:strRef>
          </c:cat>
          <c:val>
            <c:numRef>
              <c:f>Sheet1!$B$2:$B$6</c:f>
              <c:numCache>
                <c:formatCode>0%</c:formatCode>
                <c:ptCount val="5"/>
                <c:pt idx="0">
                  <c:v>0.66</c:v>
                </c:pt>
                <c:pt idx="1">
                  <c:v>0.24</c:v>
                </c:pt>
                <c:pt idx="2">
                  <c:v>0.04</c:v>
                </c:pt>
                <c:pt idx="3">
                  <c:v>0.03</c:v>
                </c:pt>
                <c:pt idx="4">
                  <c:v>0.04</c:v>
                </c:pt>
              </c:numCache>
            </c:numRef>
          </c:val>
          <c:extLst>
            <c:ext xmlns:c16="http://schemas.microsoft.com/office/drawing/2014/chart" uri="{C3380CC4-5D6E-409C-BE32-E72D297353CC}">
              <c16:uniqueId val="{00000000-F13C-45B0-B09F-E672DFDDCACD}"/>
            </c:ext>
          </c:extLst>
        </c:ser>
        <c:dLbls>
          <c:showLegendKey val="0"/>
          <c:showVal val="0"/>
          <c:showCatName val="0"/>
          <c:showSerName val="0"/>
          <c:showPercent val="0"/>
          <c:showBubbleSize val="0"/>
        </c:dLbls>
        <c:gapWidth val="150"/>
        <c:axId val="1"/>
        <c:axId val="2"/>
      </c:barChart>
      <c:catAx>
        <c:axId val="1"/>
        <c:scaling>
          <c:orientation val="minMax"/>
        </c:scaling>
        <c:delete val="0"/>
        <c:axPos val="b"/>
        <c:numFmt formatCode="General" sourceLinked="0"/>
        <c:majorTickMark val="none"/>
        <c:minorTickMark val="none"/>
        <c:tickLblPos val="nextTo"/>
        <c:spPr>
          <a:noFill/>
          <a:ln>
            <a:noFill/>
            <a:prstDash val="solid"/>
          </a:ln>
          <a:effectLst/>
        </c:spPr>
        <c:txPr>
          <a:bodyPr rot="0" vert="horz"/>
          <a:lstStyle/>
          <a:p>
            <a:pPr>
              <a:defRPr sz="1400"/>
            </a:pPr>
            <a:endParaRPr lang="en-US"/>
          </a:p>
        </c:txPr>
        <c:crossAx val="2"/>
        <c:crosses val="autoZero"/>
        <c:auto val="1"/>
        <c:lblAlgn val="ctr"/>
        <c:lblOffset val="100"/>
        <c:noMultiLvlLbl val="0"/>
      </c:catAx>
      <c:valAx>
        <c:axId val="2"/>
        <c:scaling>
          <c:orientation val="minMax"/>
        </c:scaling>
        <c:delete val="1"/>
        <c:axPos val="l"/>
        <c:numFmt formatCode="0%" sourceLinked="0"/>
        <c:majorTickMark val="none"/>
        <c:minorTickMark val="none"/>
        <c:tickLblPos val="nextTo"/>
        <c:crossAx val="1"/>
        <c:crosses val="autoZero"/>
        <c:crossBetween val="between"/>
      </c:valAx>
    </c:plotArea>
    <c:plotVisOnly val="1"/>
    <c:dispBlanksAs val="gap"/>
    <c:showDLblsOverMax val="0"/>
    <c:extLst xmlns:mc="http://schemas.openxmlformats.org/markup-compatibility/2006" xmlns:c14="http://schemas.microsoft.com/office/drawing/2007/8/2/chart" xmlns:c16r3="http://schemas.microsoft.com/office/drawing/2017/03/chart">
      <c:ext xmlns:c16r3="http://schemas.microsoft.com/office/drawing/2017/03/chart">
        <c16r3:dataDisplayOptions16 xmlns:c16r3="http://schemas.microsoft.com/office/drawing/2017/03/chart">
          <c16r3:dispNaAsBlank val="1"/>
        </c16r3:dataDisplayOptions16>
      </c:ext>
    </c:extLst>
  </c:chart>
  <c:spPr>
    <a:solidFill>
      <a:srgbClr val="FFFFFF">
        <a:alpha val="0"/>
      </a:srgbClr>
    </a:solidFill>
    <a:ln>
      <a:noFill/>
    </a:ln>
    <a:effectLst/>
  </c:spPr>
  <c:txPr>
    <a:bodyPr/>
    <a:lstStyle/>
    <a:p>
      <a:pPr>
        <a:defRPr sz="1200">
          <a:latin typeface="+mj-lt"/>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176365370431004E-2"/>
          <c:y val="0.23072095757491026"/>
          <c:w val="0.96564726925913802"/>
          <c:h val="0.5983196310676314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65B668"/>
              </a:solidFill>
              <a:ln>
                <a:noFill/>
              </a:ln>
              <a:effectLst/>
            </c:spPr>
            <c:extLst>
              <c:ext xmlns:c16="http://schemas.microsoft.com/office/drawing/2014/chart" uri="{C3380CC4-5D6E-409C-BE32-E72D297353CC}">
                <c16:uniqueId val="{0000000B-F13C-45B0-B09F-E672DFDDCACD}"/>
              </c:ext>
            </c:extLst>
          </c:dPt>
          <c:dPt>
            <c:idx val="1"/>
            <c:invertIfNegative val="0"/>
            <c:bubble3D val="0"/>
            <c:spPr>
              <a:solidFill>
                <a:srgbClr val="AED36D"/>
              </a:solidFill>
              <a:ln>
                <a:noFill/>
              </a:ln>
              <a:effectLst/>
            </c:spPr>
            <c:extLst>
              <c:ext xmlns:c16="http://schemas.microsoft.com/office/drawing/2014/chart" uri="{C3380CC4-5D6E-409C-BE32-E72D297353CC}">
                <c16:uniqueId val="{0000000A-F13C-45B0-B09F-E672DFDDCACD}"/>
              </c:ext>
            </c:extLst>
          </c:dPt>
          <c:dPt>
            <c:idx val="2"/>
            <c:invertIfNegative val="0"/>
            <c:bubble3D val="0"/>
            <c:spPr>
              <a:solidFill>
                <a:srgbClr val="FF9496"/>
              </a:solidFill>
              <a:ln>
                <a:noFill/>
              </a:ln>
              <a:effectLst/>
            </c:spPr>
            <c:extLst>
              <c:ext xmlns:c16="http://schemas.microsoft.com/office/drawing/2014/chart" uri="{C3380CC4-5D6E-409C-BE32-E72D297353CC}">
                <c16:uniqueId val="{00000009-F13C-45B0-B09F-E672DFDDCACD}"/>
              </c:ext>
            </c:extLst>
          </c:dPt>
          <c:dPt>
            <c:idx val="3"/>
            <c:invertIfNegative val="0"/>
            <c:bubble3D val="0"/>
            <c:spPr>
              <a:solidFill>
                <a:srgbClr val="FF4850"/>
              </a:solidFill>
              <a:ln>
                <a:noFill/>
              </a:ln>
              <a:effectLst/>
            </c:spPr>
            <c:extLst>
              <c:ext xmlns:c16="http://schemas.microsoft.com/office/drawing/2014/chart" uri="{C3380CC4-5D6E-409C-BE32-E72D297353CC}">
                <c16:uniqueId val="{00000008-F13C-45B0-B09F-E672DFDDCACD}"/>
              </c:ext>
            </c:extLst>
          </c:dPt>
          <c:dPt>
            <c:idx val="4"/>
            <c:invertIfNegative val="0"/>
            <c:bubble3D val="0"/>
            <c:spPr>
              <a:solidFill>
                <a:srgbClr val="FFFFFF">
                  <a:lumMod val="75000"/>
                </a:srgbClr>
              </a:solidFill>
              <a:ln>
                <a:noFill/>
              </a:ln>
              <a:effectLst/>
            </c:spPr>
            <c:extLst>
              <c:ext xmlns:c16="http://schemas.microsoft.com/office/drawing/2014/chart" uri="{C3380CC4-5D6E-409C-BE32-E72D297353CC}">
                <c16:uniqueId val="{00000007-F13C-45B0-B09F-E672DFDDCACD}"/>
              </c:ext>
            </c:extLst>
          </c:dPt>
          <c:dPt>
            <c:idx val="5"/>
            <c:invertIfNegative val="0"/>
            <c:bubble3D val="0"/>
            <c:spPr>
              <a:solidFill>
                <a:srgbClr val="F9E03C"/>
              </a:solidFill>
              <a:ln>
                <a:noFill/>
              </a:ln>
              <a:effectLst/>
            </c:spPr>
            <c:extLst>
              <c:ext xmlns:c16="http://schemas.microsoft.com/office/drawing/2014/chart" uri="{C3380CC4-5D6E-409C-BE32-E72D297353CC}">
                <c16:uniqueId val="{00000006-F13C-45B0-B09F-E672DFDDCACD}"/>
              </c:ext>
            </c:extLst>
          </c:dPt>
          <c:dPt>
            <c:idx val="6"/>
            <c:invertIfNegative val="0"/>
            <c:bubble3D val="0"/>
            <c:spPr>
              <a:solidFill>
                <a:srgbClr val="D8D74B"/>
              </a:solidFill>
              <a:ln>
                <a:noFill/>
              </a:ln>
              <a:effectLst/>
            </c:spPr>
            <c:extLst>
              <c:ext xmlns:c16="http://schemas.microsoft.com/office/drawing/2014/chart" uri="{C3380CC4-5D6E-409C-BE32-E72D297353CC}">
                <c16:uniqueId val="{00000005-F13C-45B0-B09F-E672DFDDCACD}"/>
              </c:ext>
            </c:extLst>
          </c:dPt>
          <c:dPt>
            <c:idx val="7"/>
            <c:invertIfNegative val="0"/>
            <c:bubble3D val="0"/>
            <c:spPr>
              <a:solidFill>
                <a:srgbClr val="B4CD5B"/>
              </a:solidFill>
              <a:ln>
                <a:noFill/>
              </a:ln>
              <a:effectLst/>
            </c:spPr>
            <c:extLst>
              <c:ext xmlns:c16="http://schemas.microsoft.com/office/drawing/2014/chart" uri="{C3380CC4-5D6E-409C-BE32-E72D297353CC}">
                <c16:uniqueId val="{00000004-F13C-45B0-B09F-E672DFDDCACD}"/>
              </c:ext>
            </c:extLst>
          </c:dPt>
          <c:dPt>
            <c:idx val="8"/>
            <c:invertIfNegative val="0"/>
            <c:bubble3D val="0"/>
            <c:spPr>
              <a:solidFill>
                <a:srgbClr val="96C565"/>
              </a:solidFill>
              <a:ln>
                <a:noFill/>
              </a:ln>
              <a:effectLst/>
            </c:spPr>
            <c:extLst>
              <c:ext xmlns:c16="http://schemas.microsoft.com/office/drawing/2014/chart" uri="{C3380CC4-5D6E-409C-BE32-E72D297353CC}">
                <c16:uniqueId val="{00000003-F13C-45B0-B09F-E672DFDDCACD}"/>
              </c:ext>
            </c:extLst>
          </c:dPt>
          <c:dPt>
            <c:idx val="9"/>
            <c:invertIfNegative val="0"/>
            <c:bubble3D val="0"/>
            <c:spPr>
              <a:solidFill>
                <a:srgbClr val="7FBE67"/>
              </a:solidFill>
              <a:ln>
                <a:noFill/>
              </a:ln>
              <a:effectLst/>
            </c:spPr>
            <c:extLst>
              <c:ext xmlns:c16="http://schemas.microsoft.com/office/drawing/2014/chart" uri="{C3380CC4-5D6E-409C-BE32-E72D297353CC}">
                <c16:uniqueId val="{00000002-F13C-45B0-B09F-E672DFDDCACD}"/>
              </c:ext>
            </c:extLst>
          </c:dPt>
          <c:dPt>
            <c:idx val="10"/>
            <c:invertIfNegative val="0"/>
            <c:bubble3D val="0"/>
            <c:spPr>
              <a:solidFill>
                <a:srgbClr val="69B768"/>
              </a:solidFill>
              <a:ln>
                <a:noFill/>
              </a:ln>
              <a:effectLst/>
            </c:spPr>
            <c:extLst>
              <c:ext xmlns:c16="http://schemas.microsoft.com/office/drawing/2014/chart" uri="{C3380CC4-5D6E-409C-BE32-E72D297353CC}">
                <c16:uniqueId val="{00000001-F13C-45B0-B09F-E672DFDDCACD}"/>
              </c:ext>
            </c:extLst>
          </c:dPt>
          <c:dLbls>
            <c:spPr>
              <a:noFill/>
              <a:ln>
                <a:noFill/>
              </a:ln>
              <a:effectLst/>
            </c:spPr>
            <c:txPr>
              <a:bodyPr/>
              <a:lstStyle/>
              <a:p>
                <a:pPr>
                  <a:defRPr sz="1400"/>
                </a:pPr>
                <a:endParaRPr lang="en-US"/>
              </a:p>
            </c:txPr>
            <c:showLegendKey val="0"/>
            <c:showVal val="1"/>
            <c:showCatName val="0"/>
            <c:showSerName val="0"/>
            <c:showPercent val="1"/>
            <c:showBubbleSize val="1"/>
            <c:showLeaderLines val="0"/>
            <c:extLst>
              <c:ext xmlns:c15="http://schemas.microsoft.com/office/drawing/2012/chart" uri="{CE6537A1-D6FC-4f65-9D91-7224C49458BB}">
                <c15:showLeaderLines val="0"/>
              </c:ext>
            </c:extLst>
          </c:dLbls>
          <c:cat>
            <c:strRef>
              <c:f>Sheet1!$A$2:$A$6</c:f>
              <c:strCache>
                <c:ptCount val="5"/>
                <c:pt idx="0">
                  <c:v>Strongly support</c:v>
                </c:pt>
                <c:pt idx="1">
                  <c:v>Somewhat support</c:v>
                </c:pt>
                <c:pt idx="2">
                  <c:v>Somewhat oppose</c:v>
                </c:pt>
                <c:pt idx="3">
                  <c:v>Strongly oppose</c:v>
                </c:pt>
                <c:pt idx="4">
                  <c:v>Not sure</c:v>
                </c:pt>
              </c:strCache>
            </c:strRef>
          </c:cat>
          <c:val>
            <c:numRef>
              <c:f>Sheet1!$B$2:$B$6</c:f>
              <c:numCache>
                <c:formatCode>0%</c:formatCode>
                <c:ptCount val="5"/>
                <c:pt idx="0">
                  <c:v>0.52</c:v>
                </c:pt>
                <c:pt idx="1">
                  <c:v>0.24</c:v>
                </c:pt>
                <c:pt idx="2">
                  <c:v>7.0000000000000007E-2</c:v>
                </c:pt>
                <c:pt idx="3">
                  <c:v>0.08</c:v>
                </c:pt>
                <c:pt idx="4">
                  <c:v>0.09</c:v>
                </c:pt>
              </c:numCache>
            </c:numRef>
          </c:val>
          <c:extLst>
            <c:ext xmlns:c16="http://schemas.microsoft.com/office/drawing/2014/chart" uri="{C3380CC4-5D6E-409C-BE32-E72D297353CC}">
              <c16:uniqueId val="{00000000-F13C-45B0-B09F-E672DFDDCACD}"/>
            </c:ext>
          </c:extLst>
        </c:ser>
        <c:dLbls>
          <c:showLegendKey val="0"/>
          <c:showVal val="0"/>
          <c:showCatName val="0"/>
          <c:showSerName val="0"/>
          <c:showPercent val="0"/>
          <c:showBubbleSize val="0"/>
        </c:dLbls>
        <c:gapWidth val="150"/>
        <c:axId val="1"/>
        <c:axId val="2"/>
      </c:barChart>
      <c:catAx>
        <c:axId val="1"/>
        <c:scaling>
          <c:orientation val="minMax"/>
        </c:scaling>
        <c:delete val="0"/>
        <c:axPos val="b"/>
        <c:numFmt formatCode="General" sourceLinked="0"/>
        <c:majorTickMark val="none"/>
        <c:minorTickMark val="none"/>
        <c:tickLblPos val="nextTo"/>
        <c:spPr>
          <a:noFill/>
          <a:ln>
            <a:noFill/>
            <a:prstDash val="solid"/>
          </a:ln>
          <a:effectLst/>
        </c:spPr>
        <c:txPr>
          <a:bodyPr rot="0" vert="horz"/>
          <a:lstStyle/>
          <a:p>
            <a:pPr>
              <a:defRPr sz="1400"/>
            </a:pPr>
            <a:endParaRPr lang="en-US"/>
          </a:p>
        </c:txPr>
        <c:crossAx val="2"/>
        <c:crosses val="autoZero"/>
        <c:auto val="1"/>
        <c:lblAlgn val="ctr"/>
        <c:lblOffset val="100"/>
        <c:noMultiLvlLbl val="0"/>
      </c:catAx>
      <c:valAx>
        <c:axId val="2"/>
        <c:scaling>
          <c:orientation val="minMax"/>
        </c:scaling>
        <c:delete val="1"/>
        <c:axPos val="l"/>
        <c:numFmt formatCode="0%" sourceLinked="0"/>
        <c:majorTickMark val="none"/>
        <c:minorTickMark val="none"/>
        <c:tickLblPos val="nextTo"/>
        <c:crossAx val="1"/>
        <c:crosses val="autoZero"/>
        <c:crossBetween val="between"/>
      </c:valAx>
    </c:plotArea>
    <c:plotVisOnly val="1"/>
    <c:dispBlanksAs val="gap"/>
    <c:showDLblsOverMax val="0"/>
    <c:extLst xmlns:c16r3="http://schemas.microsoft.com/office/drawing/2017/03/chart" xmlns:c14="http://schemas.microsoft.com/office/drawing/2007/8/2/chart" xmlns:mc="http://schemas.openxmlformats.org/markup-compatibility/2006">
      <c:ext xmlns:c16r3="http://schemas.microsoft.com/office/drawing/2017/03/chart">
        <c16r3:dataDisplayOptions16 xmlns:c16r3="http://schemas.microsoft.com/office/drawing/2017/03/chart">
          <c16r3:dispNaAsBlank val="1"/>
        </c16r3:dataDisplayOptions16>
      </c:ext>
    </c:extLst>
  </c:chart>
  <c:spPr>
    <a:solidFill>
      <a:srgbClr val="FFFFFF">
        <a:alpha val="0"/>
      </a:srgbClr>
    </a:solidFill>
    <a:ln>
      <a:noFill/>
    </a:ln>
    <a:effectLst/>
  </c:spPr>
  <c:txPr>
    <a:bodyPr/>
    <a:lstStyle/>
    <a:p>
      <a:pPr>
        <a:defRPr sz="1200">
          <a:latin typeface="+mj-lt"/>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176365370431004E-2"/>
          <c:y val="0.23072095757491026"/>
          <c:w val="0.96564726925913802"/>
          <c:h val="0.5983196310676314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65B668"/>
              </a:solidFill>
              <a:ln>
                <a:noFill/>
              </a:ln>
              <a:effectLst/>
            </c:spPr>
            <c:extLst>
              <c:ext xmlns:c16="http://schemas.microsoft.com/office/drawing/2014/chart" uri="{C3380CC4-5D6E-409C-BE32-E72D297353CC}">
                <c16:uniqueId val="{0000000B-F13C-45B0-B09F-E672DFDDCACD}"/>
              </c:ext>
            </c:extLst>
          </c:dPt>
          <c:dPt>
            <c:idx val="1"/>
            <c:invertIfNegative val="0"/>
            <c:bubble3D val="0"/>
            <c:spPr>
              <a:solidFill>
                <a:srgbClr val="AED36D"/>
              </a:solidFill>
              <a:ln>
                <a:noFill/>
              </a:ln>
              <a:effectLst/>
            </c:spPr>
            <c:extLst>
              <c:ext xmlns:c16="http://schemas.microsoft.com/office/drawing/2014/chart" uri="{C3380CC4-5D6E-409C-BE32-E72D297353CC}">
                <c16:uniqueId val="{0000000A-F13C-45B0-B09F-E672DFDDCACD}"/>
              </c:ext>
            </c:extLst>
          </c:dPt>
          <c:dPt>
            <c:idx val="2"/>
            <c:invertIfNegative val="0"/>
            <c:bubble3D val="0"/>
            <c:spPr>
              <a:solidFill>
                <a:srgbClr val="FF9496"/>
              </a:solidFill>
              <a:ln>
                <a:noFill/>
              </a:ln>
              <a:effectLst/>
            </c:spPr>
            <c:extLst>
              <c:ext xmlns:c16="http://schemas.microsoft.com/office/drawing/2014/chart" uri="{C3380CC4-5D6E-409C-BE32-E72D297353CC}">
                <c16:uniqueId val="{00000009-F13C-45B0-B09F-E672DFDDCACD}"/>
              </c:ext>
            </c:extLst>
          </c:dPt>
          <c:dPt>
            <c:idx val="3"/>
            <c:invertIfNegative val="0"/>
            <c:bubble3D val="0"/>
            <c:spPr>
              <a:solidFill>
                <a:srgbClr val="FF4850"/>
              </a:solidFill>
              <a:ln>
                <a:noFill/>
              </a:ln>
              <a:effectLst/>
            </c:spPr>
            <c:extLst>
              <c:ext xmlns:c16="http://schemas.microsoft.com/office/drawing/2014/chart" uri="{C3380CC4-5D6E-409C-BE32-E72D297353CC}">
                <c16:uniqueId val="{00000008-F13C-45B0-B09F-E672DFDDCACD}"/>
              </c:ext>
            </c:extLst>
          </c:dPt>
          <c:dPt>
            <c:idx val="4"/>
            <c:invertIfNegative val="0"/>
            <c:bubble3D val="0"/>
            <c:spPr>
              <a:solidFill>
                <a:srgbClr val="FFFFFF">
                  <a:lumMod val="75000"/>
                </a:srgbClr>
              </a:solidFill>
              <a:ln>
                <a:noFill/>
              </a:ln>
              <a:effectLst/>
            </c:spPr>
            <c:extLst>
              <c:ext xmlns:c16="http://schemas.microsoft.com/office/drawing/2014/chart" uri="{C3380CC4-5D6E-409C-BE32-E72D297353CC}">
                <c16:uniqueId val="{00000007-F13C-45B0-B09F-E672DFDDCACD}"/>
              </c:ext>
            </c:extLst>
          </c:dPt>
          <c:dPt>
            <c:idx val="5"/>
            <c:invertIfNegative val="0"/>
            <c:bubble3D val="0"/>
            <c:spPr>
              <a:solidFill>
                <a:srgbClr val="F9E03C"/>
              </a:solidFill>
              <a:ln>
                <a:noFill/>
              </a:ln>
              <a:effectLst/>
            </c:spPr>
            <c:extLst>
              <c:ext xmlns:c16="http://schemas.microsoft.com/office/drawing/2014/chart" uri="{C3380CC4-5D6E-409C-BE32-E72D297353CC}">
                <c16:uniqueId val="{00000006-F13C-45B0-B09F-E672DFDDCACD}"/>
              </c:ext>
            </c:extLst>
          </c:dPt>
          <c:dPt>
            <c:idx val="6"/>
            <c:invertIfNegative val="0"/>
            <c:bubble3D val="0"/>
            <c:spPr>
              <a:solidFill>
                <a:srgbClr val="D8D74B"/>
              </a:solidFill>
              <a:ln>
                <a:noFill/>
              </a:ln>
              <a:effectLst/>
            </c:spPr>
            <c:extLst>
              <c:ext xmlns:c16="http://schemas.microsoft.com/office/drawing/2014/chart" uri="{C3380CC4-5D6E-409C-BE32-E72D297353CC}">
                <c16:uniqueId val="{00000005-F13C-45B0-B09F-E672DFDDCACD}"/>
              </c:ext>
            </c:extLst>
          </c:dPt>
          <c:dPt>
            <c:idx val="7"/>
            <c:invertIfNegative val="0"/>
            <c:bubble3D val="0"/>
            <c:spPr>
              <a:solidFill>
                <a:srgbClr val="B4CD5B"/>
              </a:solidFill>
              <a:ln>
                <a:noFill/>
              </a:ln>
              <a:effectLst/>
            </c:spPr>
            <c:extLst>
              <c:ext xmlns:c16="http://schemas.microsoft.com/office/drawing/2014/chart" uri="{C3380CC4-5D6E-409C-BE32-E72D297353CC}">
                <c16:uniqueId val="{00000004-F13C-45B0-B09F-E672DFDDCACD}"/>
              </c:ext>
            </c:extLst>
          </c:dPt>
          <c:dPt>
            <c:idx val="8"/>
            <c:invertIfNegative val="0"/>
            <c:bubble3D val="0"/>
            <c:spPr>
              <a:solidFill>
                <a:srgbClr val="96C565"/>
              </a:solidFill>
              <a:ln>
                <a:noFill/>
              </a:ln>
              <a:effectLst/>
            </c:spPr>
            <c:extLst>
              <c:ext xmlns:c16="http://schemas.microsoft.com/office/drawing/2014/chart" uri="{C3380CC4-5D6E-409C-BE32-E72D297353CC}">
                <c16:uniqueId val="{00000003-F13C-45B0-B09F-E672DFDDCACD}"/>
              </c:ext>
            </c:extLst>
          </c:dPt>
          <c:dPt>
            <c:idx val="9"/>
            <c:invertIfNegative val="0"/>
            <c:bubble3D val="0"/>
            <c:spPr>
              <a:solidFill>
                <a:srgbClr val="7FBE67"/>
              </a:solidFill>
              <a:ln>
                <a:noFill/>
              </a:ln>
              <a:effectLst/>
            </c:spPr>
            <c:extLst>
              <c:ext xmlns:c16="http://schemas.microsoft.com/office/drawing/2014/chart" uri="{C3380CC4-5D6E-409C-BE32-E72D297353CC}">
                <c16:uniqueId val="{00000002-F13C-45B0-B09F-E672DFDDCACD}"/>
              </c:ext>
            </c:extLst>
          </c:dPt>
          <c:dPt>
            <c:idx val="10"/>
            <c:invertIfNegative val="0"/>
            <c:bubble3D val="0"/>
            <c:spPr>
              <a:solidFill>
                <a:srgbClr val="69B768"/>
              </a:solidFill>
              <a:ln>
                <a:noFill/>
              </a:ln>
              <a:effectLst/>
            </c:spPr>
            <c:extLst>
              <c:ext xmlns:c16="http://schemas.microsoft.com/office/drawing/2014/chart" uri="{C3380CC4-5D6E-409C-BE32-E72D297353CC}">
                <c16:uniqueId val="{00000001-F13C-45B0-B09F-E672DFDDCACD}"/>
              </c:ext>
            </c:extLst>
          </c:dPt>
          <c:dLbls>
            <c:spPr>
              <a:noFill/>
              <a:ln>
                <a:noFill/>
              </a:ln>
              <a:effectLst/>
            </c:spPr>
            <c:txPr>
              <a:bodyPr/>
              <a:lstStyle/>
              <a:p>
                <a:pPr>
                  <a:defRPr sz="1400"/>
                </a:pPr>
                <a:endParaRPr lang="en-US"/>
              </a:p>
            </c:txPr>
            <c:showLegendKey val="0"/>
            <c:showVal val="1"/>
            <c:showCatName val="0"/>
            <c:showSerName val="0"/>
            <c:showPercent val="1"/>
            <c:showBubbleSize val="1"/>
            <c:showLeaderLines val="0"/>
            <c:extLst>
              <c:ext xmlns:c15="http://schemas.microsoft.com/office/drawing/2012/chart" uri="{CE6537A1-D6FC-4f65-9D91-7224C49458BB}">
                <c15:showLeaderLines val="0"/>
              </c:ext>
            </c:extLst>
          </c:dLbls>
          <c:cat>
            <c:strRef>
              <c:f>Sheet1!$A$2:$A$6</c:f>
              <c:strCache>
                <c:ptCount val="5"/>
                <c:pt idx="0">
                  <c:v>Strongly support</c:v>
                </c:pt>
                <c:pt idx="1">
                  <c:v>Somewhat support</c:v>
                </c:pt>
                <c:pt idx="2">
                  <c:v>Somewhat oppose</c:v>
                </c:pt>
                <c:pt idx="3">
                  <c:v>Strongly oppose</c:v>
                </c:pt>
                <c:pt idx="4">
                  <c:v>Not sure</c:v>
                </c:pt>
              </c:strCache>
            </c:strRef>
          </c:cat>
          <c:val>
            <c:numRef>
              <c:f>Sheet1!$B$2:$B$6</c:f>
              <c:numCache>
                <c:formatCode>0%</c:formatCode>
                <c:ptCount val="5"/>
                <c:pt idx="0">
                  <c:v>0.6</c:v>
                </c:pt>
                <c:pt idx="1">
                  <c:v>0.26</c:v>
                </c:pt>
                <c:pt idx="2">
                  <c:v>0.05</c:v>
                </c:pt>
                <c:pt idx="3">
                  <c:v>0.04</c:v>
                </c:pt>
                <c:pt idx="4">
                  <c:v>0.05</c:v>
                </c:pt>
              </c:numCache>
            </c:numRef>
          </c:val>
          <c:extLst>
            <c:ext xmlns:c16="http://schemas.microsoft.com/office/drawing/2014/chart" uri="{C3380CC4-5D6E-409C-BE32-E72D297353CC}">
              <c16:uniqueId val="{00000000-F13C-45B0-B09F-E672DFDDCACD}"/>
            </c:ext>
          </c:extLst>
        </c:ser>
        <c:dLbls>
          <c:showLegendKey val="0"/>
          <c:showVal val="0"/>
          <c:showCatName val="0"/>
          <c:showSerName val="0"/>
          <c:showPercent val="0"/>
          <c:showBubbleSize val="0"/>
        </c:dLbls>
        <c:gapWidth val="150"/>
        <c:axId val="1"/>
        <c:axId val="2"/>
      </c:barChart>
      <c:catAx>
        <c:axId val="1"/>
        <c:scaling>
          <c:orientation val="minMax"/>
        </c:scaling>
        <c:delete val="0"/>
        <c:axPos val="b"/>
        <c:numFmt formatCode="General" sourceLinked="0"/>
        <c:majorTickMark val="none"/>
        <c:minorTickMark val="none"/>
        <c:tickLblPos val="nextTo"/>
        <c:spPr>
          <a:noFill/>
          <a:ln>
            <a:noFill/>
            <a:prstDash val="solid"/>
          </a:ln>
          <a:effectLst/>
        </c:spPr>
        <c:txPr>
          <a:bodyPr rot="0" vert="horz"/>
          <a:lstStyle/>
          <a:p>
            <a:pPr>
              <a:defRPr sz="1400"/>
            </a:pPr>
            <a:endParaRPr lang="en-US"/>
          </a:p>
        </c:txPr>
        <c:crossAx val="2"/>
        <c:crosses val="autoZero"/>
        <c:auto val="1"/>
        <c:lblAlgn val="ctr"/>
        <c:lblOffset val="100"/>
        <c:noMultiLvlLbl val="0"/>
      </c:catAx>
      <c:valAx>
        <c:axId val="2"/>
        <c:scaling>
          <c:orientation val="minMax"/>
        </c:scaling>
        <c:delete val="1"/>
        <c:axPos val="l"/>
        <c:numFmt formatCode="0%" sourceLinked="0"/>
        <c:majorTickMark val="none"/>
        <c:minorTickMark val="none"/>
        <c:tickLblPos val="nextTo"/>
        <c:crossAx val="1"/>
        <c:crosses val="autoZero"/>
        <c:crossBetween val="between"/>
      </c:valAx>
    </c:plotArea>
    <c:plotVisOnly val="1"/>
    <c:dispBlanksAs val="gap"/>
    <c:showDLblsOverMax val="0"/>
    <c:extLst xmlns:mc="http://schemas.openxmlformats.org/markup-compatibility/2006" xmlns:c14="http://schemas.microsoft.com/office/drawing/2007/8/2/chart" xmlns:c16r3="http://schemas.microsoft.com/office/drawing/2017/03/chart">
      <c:ext xmlns:c16r3="http://schemas.microsoft.com/office/drawing/2017/03/chart">
        <c16r3:dataDisplayOptions16 xmlns:c16r3="http://schemas.microsoft.com/office/drawing/2017/03/chart">
          <c16r3:dispNaAsBlank val="1"/>
        </c16r3:dataDisplayOptions16>
      </c:ext>
    </c:extLst>
  </c:chart>
  <c:spPr>
    <a:solidFill>
      <a:srgbClr val="FFFFFF">
        <a:alpha val="0"/>
      </a:srgbClr>
    </a:solidFill>
    <a:ln>
      <a:noFill/>
    </a:ln>
    <a:effectLst/>
  </c:spPr>
  <c:txPr>
    <a:bodyPr/>
    <a:lstStyle/>
    <a:p>
      <a:pPr>
        <a:defRPr sz="1200">
          <a:latin typeface="+mj-lt"/>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176365370431004E-2"/>
          <c:y val="0.23072095757491026"/>
          <c:w val="0.96564726925913802"/>
          <c:h val="0.59831963106763142"/>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65B668"/>
              </a:solidFill>
              <a:ln>
                <a:noFill/>
              </a:ln>
              <a:effectLst/>
            </c:spPr>
            <c:extLst>
              <c:ext xmlns:c16="http://schemas.microsoft.com/office/drawing/2014/chart" uri="{C3380CC4-5D6E-409C-BE32-E72D297353CC}">
                <c16:uniqueId val="{0000000B-F13C-45B0-B09F-E672DFDDCACD}"/>
              </c:ext>
            </c:extLst>
          </c:dPt>
          <c:dPt>
            <c:idx val="1"/>
            <c:invertIfNegative val="0"/>
            <c:bubble3D val="0"/>
            <c:spPr>
              <a:solidFill>
                <a:srgbClr val="AED36D"/>
              </a:solidFill>
              <a:ln>
                <a:noFill/>
              </a:ln>
              <a:effectLst/>
            </c:spPr>
            <c:extLst>
              <c:ext xmlns:c16="http://schemas.microsoft.com/office/drawing/2014/chart" uri="{C3380CC4-5D6E-409C-BE32-E72D297353CC}">
                <c16:uniqueId val="{0000000A-F13C-45B0-B09F-E672DFDDCACD}"/>
              </c:ext>
            </c:extLst>
          </c:dPt>
          <c:dPt>
            <c:idx val="2"/>
            <c:invertIfNegative val="0"/>
            <c:bubble3D val="0"/>
            <c:spPr>
              <a:solidFill>
                <a:srgbClr val="FF9496"/>
              </a:solidFill>
              <a:ln>
                <a:noFill/>
              </a:ln>
              <a:effectLst/>
            </c:spPr>
            <c:extLst>
              <c:ext xmlns:c16="http://schemas.microsoft.com/office/drawing/2014/chart" uri="{C3380CC4-5D6E-409C-BE32-E72D297353CC}">
                <c16:uniqueId val="{00000009-F13C-45B0-B09F-E672DFDDCACD}"/>
              </c:ext>
            </c:extLst>
          </c:dPt>
          <c:dPt>
            <c:idx val="3"/>
            <c:invertIfNegative val="0"/>
            <c:bubble3D val="0"/>
            <c:spPr>
              <a:solidFill>
                <a:srgbClr val="FF4850"/>
              </a:solidFill>
              <a:ln>
                <a:noFill/>
              </a:ln>
              <a:effectLst/>
            </c:spPr>
            <c:extLst>
              <c:ext xmlns:c16="http://schemas.microsoft.com/office/drawing/2014/chart" uri="{C3380CC4-5D6E-409C-BE32-E72D297353CC}">
                <c16:uniqueId val="{00000008-F13C-45B0-B09F-E672DFDDCACD}"/>
              </c:ext>
            </c:extLst>
          </c:dPt>
          <c:dPt>
            <c:idx val="4"/>
            <c:invertIfNegative val="0"/>
            <c:bubble3D val="0"/>
            <c:spPr>
              <a:solidFill>
                <a:srgbClr val="FFFFFF">
                  <a:lumMod val="75000"/>
                </a:srgbClr>
              </a:solidFill>
              <a:ln>
                <a:noFill/>
              </a:ln>
              <a:effectLst/>
            </c:spPr>
            <c:extLst>
              <c:ext xmlns:c16="http://schemas.microsoft.com/office/drawing/2014/chart" uri="{C3380CC4-5D6E-409C-BE32-E72D297353CC}">
                <c16:uniqueId val="{00000007-F13C-45B0-B09F-E672DFDDCACD}"/>
              </c:ext>
            </c:extLst>
          </c:dPt>
          <c:dPt>
            <c:idx val="5"/>
            <c:invertIfNegative val="0"/>
            <c:bubble3D val="0"/>
            <c:spPr>
              <a:solidFill>
                <a:srgbClr val="F9E03C"/>
              </a:solidFill>
              <a:ln>
                <a:noFill/>
              </a:ln>
              <a:effectLst/>
            </c:spPr>
            <c:extLst>
              <c:ext xmlns:c16="http://schemas.microsoft.com/office/drawing/2014/chart" uri="{C3380CC4-5D6E-409C-BE32-E72D297353CC}">
                <c16:uniqueId val="{00000006-F13C-45B0-B09F-E672DFDDCACD}"/>
              </c:ext>
            </c:extLst>
          </c:dPt>
          <c:dPt>
            <c:idx val="6"/>
            <c:invertIfNegative val="0"/>
            <c:bubble3D val="0"/>
            <c:spPr>
              <a:solidFill>
                <a:srgbClr val="D8D74B"/>
              </a:solidFill>
              <a:ln>
                <a:noFill/>
              </a:ln>
              <a:effectLst/>
            </c:spPr>
            <c:extLst>
              <c:ext xmlns:c16="http://schemas.microsoft.com/office/drawing/2014/chart" uri="{C3380CC4-5D6E-409C-BE32-E72D297353CC}">
                <c16:uniqueId val="{00000005-F13C-45B0-B09F-E672DFDDCACD}"/>
              </c:ext>
            </c:extLst>
          </c:dPt>
          <c:dPt>
            <c:idx val="7"/>
            <c:invertIfNegative val="0"/>
            <c:bubble3D val="0"/>
            <c:spPr>
              <a:solidFill>
                <a:srgbClr val="B4CD5B"/>
              </a:solidFill>
              <a:ln>
                <a:noFill/>
              </a:ln>
              <a:effectLst/>
            </c:spPr>
            <c:extLst>
              <c:ext xmlns:c16="http://schemas.microsoft.com/office/drawing/2014/chart" uri="{C3380CC4-5D6E-409C-BE32-E72D297353CC}">
                <c16:uniqueId val="{00000004-F13C-45B0-B09F-E672DFDDCACD}"/>
              </c:ext>
            </c:extLst>
          </c:dPt>
          <c:dPt>
            <c:idx val="8"/>
            <c:invertIfNegative val="0"/>
            <c:bubble3D val="0"/>
            <c:spPr>
              <a:solidFill>
                <a:srgbClr val="96C565"/>
              </a:solidFill>
              <a:ln>
                <a:noFill/>
              </a:ln>
              <a:effectLst/>
            </c:spPr>
            <c:extLst>
              <c:ext xmlns:c16="http://schemas.microsoft.com/office/drawing/2014/chart" uri="{C3380CC4-5D6E-409C-BE32-E72D297353CC}">
                <c16:uniqueId val="{00000003-F13C-45B0-B09F-E672DFDDCACD}"/>
              </c:ext>
            </c:extLst>
          </c:dPt>
          <c:dPt>
            <c:idx val="9"/>
            <c:invertIfNegative val="0"/>
            <c:bubble3D val="0"/>
            <c:spPr>
              <a:solidFill>
                <a:srgbClr val="7FBE67"/>
              </a:solidFill>
              <a:ln>
                <a:noFill/>
              </a:ln>
              <a:effectLst/>
            </c:spPr>
            <c:extLst>
              <c:ext xmlns:c16="http://schemas.microsoft.com/office/drawing/2014/chart" uri="{C3380CC4-5D6E-409C-BE32-E72D297353CC}">
                <c16:uniqueId val="{00000002-F13C-45B0-B09F-E672DFDDCACD}"/>
              </c:ext>
            </c:extLst>
          </c:dPt>
          <c:dPt>
            <c:idx val="10"/>
            <c:invertIfNegative val="0"/>
            <c:bubble3D val="0"/>
            <c:spPr>
              <a:solidFill>
                <a:srgbClr val="69B768"/>
              </a:solidFill>
              <a:ln>
                <a:noFill/>
              </a:ln>
              <a:effectLst/>
            </c:spPr>
            <c:extLst>
              <c:ext xmlns:c16="http://schemas.microsoft.com/office/drawing/2014/chart" uri="{C3380CC4-5D6E-409C-BE32-E72D297353CC}">
                <c16:uniqueId val="{00000001-F13C-45B0-B09F-E672DFDDCACD}"/>
              </c:ext>
            </c:extLst>
          </c:dPt>
          <c:dLbls>
            <c:spPr>
              <a:noFill/>
              <a:ln>
                <a:noFill/>
              </a:ln>
              <a:effectLst/>
            </c:spPr>
            <c:txPr>
              <a:bodyPr/>
              <a:lstStyle/>
              <a:p>
                <a:pPr>
                  <a:defRPr sz="1400"/>
                </a:pPr>
                <a:endParaRPr lang="en-US"/>
              </a:p>
            </c:txPr>
            <c:showLegendKey val="0"/>
            <c:showVal val="1"/>
            <c:showCatName val="0"/>
            <c:showSerName val="0"/>
            <c:showPercent val="1"/>
            <c:showBubbleSize val="1"/>
            <c:showLeaderLines val="0"/>
            <c:extLst>
              <c:ext xmlns:c15="http://schemas.microsoft.com/office/drawing/2012/chart" uri="{CE6537A1-D6FC-4f65-9D91-7224C49458BB}">
                <c15:showLeaderLines val="0"/>
              </c:ext>
            </c:extLst>
          </c:dLbls>
          <c:cat>
            <c:strRef>
              <c:f>Sheet1!$A$2:$A$6</c:f>
              <c:strCache>
                <c:ptCount val="5"/>
                <c:pt idx="0">
                  <c:v>Strongly support</c:v>
                </c:pt>
                <c:pt idx="1">
                  <c:v>Somewhat support</c:v>
                </c:pt>
                <c:pt idx="2">
                  <c:v>Somewhat oppose</c:v>
                </c:pt>
                <c:pt idx="3">
                  <c:v>Strongly oppose</c:v>
                </c:pt>
                <c:pt idx="4">
                  <c:v>Not sure</c:v>
                </c:pt>
              </c:strCache>
            </c:strRef>
          </c:cat>
          <c:val>
            <c:numRef>
              <c:f>Sheet1!$B$2:$B$6</c:f>
              <c:numCache>
                <c:formatCode>0%</c:formatCode>
                <c:ptCount val="5"/>
                <c:pt idx="0">
                  <c:v>0.64</c:v>
                </c:pt>
                <c:pt idx="1">
                  <c:v>0.21</c:v>
                </c:pt>
                <c:pt idx="2">
                  <c:v>0.05</c:v>
                </c:pt>
                <c:pt idx="3">
                  <c:v>0.05</c:v>
                </c:pt>
                <c:pt idx="4">
                  <c:v>0.04</c:v>
                </c:pt>
              </c:numCache>
            </c:numRef>
          </c:val>
          <c:extLst>
            <c:ext xmlns:c16="http://schemas.microsoft.com/office/drawing/2014/chart" uri="{C3380CC4-5D6E-409C-BE32-E72D297353CC}">
              <c16:uniqueId val="{00000000-F13C-45B0-B09F-E672DFDDCACD}"/>
            </c:ext>
          </c:extLst>
        </c:ser>
        <c:dLbls>
          <c:showLegendKey val="0"/>
          <c:showVal val="0"/>
          <c:showCatName val="0"/>
          <c:showSerName val="0"/>
          <c:showPercent val="0"/>
          <c:showBubbleSize val="0"/>
        </c:dLbls>
        <c:gapWidth val="150"/>
        <c:axId val="1"/>
        <c:axId val="2"/>
      </c:barChart>
      <c:catAx>
        <c:axId val="1"/>
        <c:scaling>
          <c:orientation val="minMax"/>
        </c:scaling>
        <c:delete val="0"/>
        <c:axPos val="b"/>
        <c:numFmt formatCode="General" sourceLinked="0"/>
        <c:majorTickMark val="none"/>
        <c:minorTickMark val="none"/>
        <c:tickLblPos val="nextTo"/>
        <c:spPr>
          <a:noFill/>
          <a:ln>
            <a:noFill/>
            <a:prstDash val="solid"/>
          </a:ln>
          <a:effectLst/>
        </c:spPr>
        <c:txPr>
          <a:bodyPr rot="0" vert="horz"/>
          <a:lstStyle/>
          <a:p>
            <a:pPr>
              <a:defRPr sz="1400"/>
            </a:pPr>
            <a:endParaRPr lang="en-US"/>
          </a:p>
        </c:txPr>
        <c:crossAx val="2"/>
        <c:crosses val="autoZero"/>
        <c:auto val="1"/>
        <c:lblAlgn val="ctr"/>
        <c:lblOffset val="100"/>
        <c:noMultiLvlLbl val="0"/>
      </c:catAx>
      <c:valAx>
        <c:axId val="2"/>
        <c:scaling>
          <c:orientation val="minMax"/>
        </c:scaling>
        <c:delete val="1"/>
        <c:axPos val="l"/>
        <c:numFmt formatCode="0%" sourceLinked="0"/>
        <c:majorTickMark val="none"/>
        <c:minorTickMark val="none"/>
        <c:tickLblPos val="nextTo"/>
        <c:crossAx val="1"/>
        <c:crosses val="autoZero"/>
        <c:crossBetween val="between"/>
      </c:valAx>
    </c:plotArea>
    <c:plotVisOnly val="1"/>
    <c:dispBlanksAs val="gap"/>
    <c:showDLblsOverMax val="0"/>
    <c:extLst xmlns:c16r3="http://schemas.microsoft.com/office/drawing/2017/03/chart" xmlns:c14="http://schemas.microsoft.com/office/drawing/2007/8/2/chart" xmlns:mc="http://schemas.openxmlformats.org/markup-compatibility/2006">
      <c:ext xmlns:c16r3="http://schemas.microsoft.com/office/drawing/2017/03/chart">
        <c16r3:dataDisplayOptions16 xmlns:c16r3="http://schemas.microsoft.com/office/drawing/2017/03/chart">
          <c16r3:dispNaAsBlank val="1"/>
        </c16r3:dataDisplayOptions16>
      </c:ext>
    </c:extLst>
  </c:chart>
  <c:spPr>
    <a:solidFill>
      <a:srgbClr val="FFFFFF">
        <a:alpha val="0"/>
      </a:srgbClr>
    </a:solidFill>
    <a:ln>
      <a:noFill/>
    </a:ln>
    <a:effectLst/>
  </c:spPr>
  <c:txPr>
    <a:bodyPr/>
    <a:lstStyle/>
    <a:p>
      <a:pPr>
        <a:defRPr sz="1200">
          <a:latin typeface="+mj-lt"/>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C73D64-8C9F-7040-B05D-76618C5C4AE9}"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330F93-8BBB-434B-9F1E-2D719C717F34}" type="slidenum">
              <a:rPr lang="en-US" smtClean="0"/>
              <a:t>‹#›</a:t>
            </a:fld>
            <a:endParaRPr lang="en-US"/>
          </a:p>
        </p:txBody>
      </p:sp>
    </p:spTree>
    <p:extLst>
      <p:ext uri="{BB962C8B-B14F-4D97-AF65-F5344CB8AC3E}">
        <p14:creationId xmlns:p14="http://schemas.microsoft.com/office/powerpoint/2010/main" val="691071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4.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E6E8F05-6045-19C6-B65B-68841A07D75A}"/>
              </a:ext>
            </a:extLst>
          </p:cNvPr>
          <p:cNvPicPr>
            <a:picLocks noChangeAspect="1"/>
          </p:cNvPicPr>
          <p:nvPr userDrawn="1"/>
        </p:nvPicPr>
        <p:blipFill>
          <a:blip r:embed="rId2"/>
          <a:stretch>
            <a:fillRect/>
          </a:stretch>
        </p:blipFill>
        <p:spPr>
          <a:xfrm>
            <a:off x="1155785" y="3101035"/>
            <a:ext cx="1502678" cy="655931"/>
          </a:xfrm>
          <a:prstGeom prst="rect">
            <a:avLst/>
          </a:prstGeom>
        </p:spPr>
      </p:pic>
      <p:pic>
        <p:nvPicPr>
          <p:cNvPr id="10" name="Picture 9">
            <a:extLst>
              <a:ext uri="{FF2B5EF4-FFF2-40B4-BE49-F238E27FC236}">
                <a16:creationId xmlns:a16="http://schemas.microsoft.com/office/drawing/2014/main" id="{3CFA0CC9-BE89-D92F-4ADA-C51DFF0DCED3}"/>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78285" b="65615"/>
          <a:stretch/>
        </p:blipFill>
        <p:spPr>
          <a:xfrm>
            <a:off x="-25183" y="6041187"/>
            <a:ext cx="1582728" cy="816813"/>
          </a:xfrm>
          <a:prstGeom prst="rect">
            <a:avLst/>
          </a:prstGeom>
        </p:spPr>
      </p:pic>
      <p:pic>
        <p:nvPicPr>
          <p:cNvPr id="11" name="Picture 10">
            <a:extLst>
              <a:ext uri="{FF2B5EF4-FFF2-40B4-BE49-F238E27FC236}">
                <a16:creationId xmlns:a16="http://schemas.microsoft.com/office/drawing/2014/main" id="{5AC2FA50-0EE2-82BF-192B-099711D3D458}"/>
              </a:ext>
            </a:extLst>
          </p:cNvPr>
          <p:cNvPicPr>
            <a:picLocks noChangeAspect="1"/>
          </p:cNvPicPr>
          <p:nvPr userDrawn="1"/>
        </p:nvPicPr>
        <p:blipFill rotWithShape="1">
          <a:blip r:embed="rId4">
            <a:extLst>
              <a:ext uri="{28A0092B-C50C-407E-A947-70E740481C1C}">
                <a14:useLocalDpi xmlns:a14="http://schemas.microsoft.com/office/drawing/2010/main"/>
              </a:ext>
            </a:extLst>
          </a:blip>
          <a:srcRect b="63985"/>
          <a:stretch/>
        </p:blipFill>
        <p:spPr>
          <a:xfrm>
            <a:off x="1907124" y="6041186"/>
            <a:ext cx="2268000" cy="816813"/>
          </a:xfrm>
          <a:prstGeom prst="rect">
            <a:avLst/>
          </a:prstGeom>
        </p:spPr>
      </p:pic>
      <p:pic>
        <p:nvPicPr>
          <p:cNvPr id="12" name="Picture 11">
            <a:extLst>
              <a:ext uri="{FF2B5EF4-FFF2-40B4-BE49-F238E27FC236}">
                <a16:creationId xmlns:a16="http://schemas.microsoft.com/office/drawing/2014/main" id="{E66DB3C9-5C3A-CBE7-3980-79EB0258249A}"/>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67994" r="75667"/>
          <a:stretch/>
        </p:blipFill>
        <p:spPr>
          <a:xfrm>
            <a:off x="10405277" y="-2"/>
            <a:ext cx="1773539" cy="760325"/>
          </a:xfrm>
          <a:prstGeom prst="rect">
            <a:avLst/>
          </a:prstGeom>
        </p:spPr>
      </p:pic>
      <p:pic>
        <p:nvPicPr>
          <p:cNvPr id="13" name="Picture 12">
            <a:extLst>
              <a:ext uri="{FF2B5EF4-FFF2-40B4-BE49-F238E27FC236}">
                <a16:creationId xmlns:a16="http://schemas.microsoft.com/office/drawing/2014/main" id="{EEEFC1D5-2BE1-1C93-D443-3CF38A32B30B}"/>
              </a:ext>
            </a:extLst>
          </p:cNvPr>
          <p:cNvPicPr>
            <a:picLocks noChangeAspect="1"/>
          </p:cNvPicPr>
          <p:nvPr userDrawn="1"/>
        </p:nvPicPr>
        <p:blipFill rotWithShape="1">
          <a:blip r:embed="rId5">
            <a:extLst>
              <a:ext uri="{28A0092B-C50C-407E-A947-70E740481C1C}">
                <a14:useLocalDpi xmlns:a14="http://schemas.microsoft.com/office/drawing/2010/main"/>
              </a:ext>
            </a:extLst>
          </a:blip>
          <a:srcRect r="39832" b="65622"/>
          <a:stretch/>
        </p:blipFill>
        <p:spPr>
          <a:xfrm>
            <a:off x="4524248" y="6041187"/>
            <a:ext cx="7667752" cy="816813"/>
          </a:xfrm>
          <a:prstGeom prst="rect">
            <a:avLst/>
          </a:prstGeom>
        </p:spPr>
      </p:pic>
      <p:pic>
        <p:nvPicPr>
          <p:cNvPr id="14" name="Picture 13">
            <a:extLst>
              <a:ext uri="{FF2B5EF4-FFF2-40B4-BE49-F238E27FC236}">
                <a16:creationId xmlns:a16="http://schemas.microsoft.com/office/drawing/2014/main" id="{1793ED6A-A08B-C0E4-1400-720EED9DA316}"/>
              </a:ext>
            </a:extLst>
          </p:cNvPr>
          <p:cNvPicPr>
            <a:picLocks noChangeAspect="1"/>
          </p:cNvPicPr>
          <p:nvPr userDrawn="1"/>
        </p:nvPicPr>
        <p:blipFill rotWithShape="1">
          <a:blip r:embed="rId6">
            <a:extLst>
              <a:ext uri="{28A0092B-C50C-407E-A947-70E740481C1C}">
                <a14:useLocalDpi xmlns:a14="http://schemas.microsoft.com/office/drawing/2010/main"/>
              </a:ext>
            </a:extLst>
          </a:blip>
          <a:srcRect l="37031" t="67980" b="11404"/>
          <a:stretch/>
        </p:blipFill>
        <p:spPr>
          <a:xfrm>
            <a:off x="-25183" y="-1"/>
            <a:ext cx="7684728" cy="489850"/>
          </a:xfrm>
          <a:prstGeom prst="rect">
            <a:avLst/>
          </a:prstGeom>
        </p:spPr>
      </p:pic>
      <p:pic>
        <p:nvPicPr>
          <p:cNvPr id="15" name="Picture 14">
            <a:extLst>
              <a:ext uri="{FF2B5EF4-FFF2-40B4-BE49-F238E27FC236}">
                <a16:creationId xmlns:a16="http://schemas.microsoft.com/office/drawing/2014/main" id="{2423CD85-4429-FF09-0D79-660B8C445481}"/>
              </a:ext>
            </a:extLst>
          </p:cNvPr>
          <p:cNvPicPr>
            <a:picLocks noChangeAspect="1"/>
          </p:cNvPicPr>
          <p:nvPr userDrawn="1"/>
        </p:nvPicPr>
        <p:blipFill rotWithShape="1">
          <a:blip r:embed="rId7">
            <a:extLst>
              <a:ext uri="{28A0092B-C50C-407E-A947-70E740481C1C}">
                <a14:useLocalDpi xmlns:a14="http://schemas.microsoft.com/office/drawing/2010/main"/>
              </a:ext>
            </a:extLst>
          </a:blip>
          <a:srcRect t="71217"/>
          <a:stretch/>
        </p:blipFill>
        <p:spPr>
          <a:xfrm>
            <a:off x="7898411" y="-2"/>
            <a:ext cx="2268000" cy="652803"/>
          </a:xfrm>
          <a:prstGeom prst="rect">
            <a:avLst/>
          </a:prstGeom>
        </p:spPr>
      </p:pic>
      <p:cxnSp>
        <p:nvCxnSpPr>
          <p:cNvPr id="16" name="Straight Connector 15">
            <a:extLst>
              <a:ext uri="{FF2B5EF4-FFF2-40B4-BE49-F238E27FC236}">
                <a16:creationId xmlns:a16="http://schemas.microsoft.com/office/drawing/2014/main" id="{DE1D6226-D7C9-6722-EA96-7868DDB10FF6}"/>
              </a:ext>
            </a:extLst>
          </p:cNvPr>
          <p:cNvCxnSpPr>
            <a:cxnSpLocks/>
          </p:cNvCxnSpPr>
          <p:nvPr userDrawn="1"/>
        </p:nvCxnSpPr>
        <p:spPr>
          <a:xfrm>
            <a:off x="3346704" y="1883664"/>
            <a:ext cx="0" cy="309067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AE132DC5-85D6-B929-478B-0CCC7E081AC2}"/>
              </a:ext>
            </a:extLst>
          </p:cNvPr>
          <p:cNvSpPr>
            <a:spLocks noGrp="1"/>
          </p:cNvSpPr>
          <p:nvPr>
            <p:ph type="body" sz="quarter" idx="10" hasCustomPrompt="1"/>
          </p:nvPr>
        </p:nvSpPr>
        <p:spPr>
          <a:xfrm>
            <a:off x="4034946" y="2131539"/>
            <a:ext cx="7380000" cy="1940400"/>
          </a:xfrm>
          <a:prstGeom prst="rect">
            <a:avLst/>
          </a:prstGeom>
        </p:spPr>
        <p:txBody>
          <a:bodyPr anchor="ctr">
            <a:normAutofit/>
          </a:bodyPr>
          <a:lstStyle>
            <a:lvl1pPr marL="0" indent="0">
              <a:buNone/>
              <a:defRPr sz="4000" b="1" i="0">
                <a:solidFill>
                  <a:schemeClr val="bg1"/>
                </a:solidFill>
                <a:latin typeface="Gill Sans Nova" panose="020B06020201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Headline here</a:t>
            </a:r>
          </a:p>
        </p:txBody>
      </p:sp>
      <p:sp>
        <p:nvSpPr>
          <p:cNvPr id="35" name="Text Placeholder 34">
            <a:extLst>
              <a:ext uri="{FF2B5EF4-FFF2-40B4-BE49-F238E27FC236}">
                <a16:creationId xmlns:a16="http://schemas.microsoft.com/office/drawing/2014/main" id="{FBDFB448-26C8-00BD-F1ED-ADA324F8F7ED}"/>
              </a:ext>
            </a:extLst>
          </p:cNvPr>
          <p:cNvSpPr>
            <a:spLocks noGrp="1"/>
          </p:cNvSpPr>
          <p:nvPr>
            <p:ph type="body" sz="quarter" idx="12" hasCustomPrompt="1"/>
          </p:nvPr>
        </p:nvSpPr>
        <p:spPr>
          <a:xfrm>
            <a:off x="1029166" y="219060"/>
            <a:ext cx="3604986" cy="360217"/>
          </a:xfrm>
          <a:prstGeom prst="rect">
            <a:avLst/>
          </a:prstGeom>
        </p:spPr>
        <p:txBody>
          <a:bodyPr anchor="ctr">
            <a:normAutofit/>
          </a:bodyPr>
          <a:lstStyle>
            <a:lvl1pPr marL="0" indent="0">
              <a:buNone/>
              <a:defRPr sz="1600" b="1" i="0">
                <a:solidFill>
                  <a:schemeClr val="accent1"/>
                </a:solidFill>
                <a:latin typeface="Gill Sans Nova" panose="020B0602020104020203" pitchFamily="34" charset="0"/>
              </a:defRPr>
            </a:lvl1pPr>
          </a:lstStyle>
          <a:p>
            <a:pPr lvl="0"/>
            <a:r>
              <a:rPr lang="en-US"/>
              <a:t>Subhead here</a:t>
            </a:r>
          </a:p>
        </p:txBody>
      </p:sp>
      <p:sp>
        <p:nvSpPr>
          <p:cNvPr id="37" name="Text Placeholder 36">
            <a:extLst>
              <a:ext uri="{FF2B5EF4-FFF2-40B4-BE49-F238E27FC236}">
                <a16:creationId xmlns:a16="http://schemas.microsoft.com/office/drawing/2014/main" id="{3C2BE65F-8DBB-586F-5FB5-E6E199CA728D}"/>
              </a:ext>
            </a:extLst>
          </p:cNvPr>
          <p:cNvSpPr>
            <a:spLocks noGrp="1"/>
          </p:cNvSpPr>
          <p:nvPr>
            <p:ph type="body" sz="quarter" idx="13" hasCustomPrompt="1"/>
          </p:nvPr>
        </p:nvSpPr>
        <p:spPr>
          <a:xfrm>
            <a:off x="4035425" y="4533900"/>
            <a:ext cx="7380288" cy="533400"/>
          </a:xfrm>
          <a:prstGeom prst="rect">
            <a:avLst/>
          </a:prstGeom>
        </p:spPr>
        <p:txBody>
          <a:bodyPr anchor="ctr">
            <a:normAutofit/>
          </a:bodyPr>
          <a:lstStyle>
            <a:lvl1pPr marL="0" indent="0">
              <a:buNone/>
              <a:defRPr sz="2400" b="1" i="0">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 here</a:t>
            </a:r>
          </a:p>
        </p:txBody>
      </p:sp>
    </p:spTree>
    <p:extLst>
      <p:ext uri="{BB962C8B-B14F-4D97-AF65-F5344CB8AC3E}">
        <p14:creationId xmlns:p14="http://schemas.microsoft.com/office/powerpoint/2010/main" val="3504034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0841C62-3600-5952-47D2-99FCB5AE7C68}"/>
              </a:ext>
            </a:extLst>
          </p:cNvPr>
          <p:cNvSpPr txBox="1">
            <a:spLocks/>
          </p:cNvSpPr>
          <p:nvPr userDrawn="1"/>
        </p:nvSpPr>
        <p:spPr>
          <a:xfrm>
            <a:off x="377678" y="724959"/>
            <a:ext cx="11157283" cy="523220"/>
          </a:xfrm>
          <a:prstGeom prst="rect">
            <a:avLst/>
          </a:prstGeom>
        </p:spPr>
        <p:txBody>
          <a:bodyPr vert="horz"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800" b="1">
                <a:latin typeface="Gill Sans Nova" panose="020B0602020104020203" pitchFamily="34" charset="0"/>
                <a:cs typeface="Agency FB" panose="020F0502020204030204" pitchFamily="34" charset="0"/>
              </a:rPr>
              <a:t>Table of</a:t>
            </a:r>
            <a:endParaRPr lang="en-CA" sz="2800" b="1">
              <a:latin typeface="Gill Sans Nova" panose="020B0602020104020203" pitchFamily="34" charset="0"/>
              <a:cs typeface="Agency FB" panose="020F0502020204030204" pitchFamily="34" charset="0"/>
            </a:endParaRPr>
          </a:p>
        </p:txBody>
      </p:sp>
      <p:sp>
        <p:nvSpPr>
          <p:cNvPr id="6" name="TextBox 5">
            <a:extLst>
              <a:ext uri="{FF2B5EF4-FFF2-40B4-BE49-F238E27FC236}">
                <a16:creationId xmlns:a16="http://schemas.microsoft.com/office/drawing/2014/main" id="{B990BAA4-3FF1-8940-21F6-85FDA4AF8779}"/>
              </a:ext>
            </a:extLst>
          </p:cNvPr>
          <p:cNvSpPr txBox="1"/>
          <p:nvPr userDrawn="1"/>
        </p:nvSpPr>
        <p:spPr>
          <a:xfrm>
            <a:off x="304526" y="986569"/>
            <a:ext cx="6099048" cy="1446550"/>
          </a:xfrm>
          <a:prstGeom prst="rect">
            <a:avLst/>
          </a:prstGeom>
          <a:noFill/>
        </p:spPr>
        <p:txBody>
          <a:bodyPr wrap="square">
            <a:spAutoFit/>
          </a:bodyPr>
          <a:lstStyle/>
          <a:p>
            <a:pPr marL="0" indent="0">
              <a:lnSpc>
                <a:spcPct val="100000"/>
              </a:lnSpc>
              <a:buNone/>
            </a:pPr>
            <a:r>
              <a:rPr lang="en-US" sz="8800" b="1">
                <a:gradFill>
                  <a:gsLst>
                    <a:gs pos="0">
                      <a:srgbClr val="499659"/>
                    </a:gs>
                    <a:gs pos="100000">
                      <a:srgbClr val="6AB86E"/>
                    </a:gs>
                  </a:gsLst>
                  <a:lin ang="0" scaled="0"/>
                </a:gradFill>
                <a:latin typeface="Gill Sans Nova" panose="020B0602020104020203" pitchFamily="34" charset="0"/>
                <a:cs typeface="Agency FB" panose="020F0502020204030204" pitchFamily="34" charset="0"/>
              </a:rPr>
              <a:t>Contents</a:t>
            </a:r>
            <a:endParaRPr lang="en-CA" sz="8800" b="1">
              <a:gradFill>
                <a:gsLst>
                  <a:gs pos="0">
                    <a:srgbClr val="499659"/>
                  </a:gs>
                  <a:gs pos="100000">
                    <a:srgbClr val="6AB86E"/>
                  </a:gs>
                </a:gsLst>
                <a:lin ang="0" scaled="0"/>
              </a:gradFill>
              <a:latin typeface="Gill Sans Nova" panose="020B0602020104020203" pitchFamily="34" charset="0"/>
              <a:cs typeface="Agency FB" panose="020F0502020204030204" pitchFamily="34" charset="0"/>
            </a:endParaRPr>
          </a:p>
        </p:txBody>
      </p:sp>
    </p:spTree>
    <p:extLst>
      <p:ext uri="{BB962C8B-B14F-4D97-AF65-F5344CB8AC3E}">
        <p14:creationId xmlns:p14="http://schemas.microsoft.com/office/powerpoint/2010/main" val="1206583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col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8" name="Text Placeholder 7">
            <a:extLst>
              <a:ext uri="{FF2B5EF4-FFF2-40B4-BE49-F238E27FC236}">
                <a16:creationId xmlns:a16="http://schemas.microsoft.com/office/drawing/2014/main" id="{E88C2453-3052-2F14-415F-4CB294035BB2}"/>
              </a:ext>
            </a:extLst>
          </p:cNvPr>
          <p:cNvSpPr>
            <a:spLocks noGrp="1"/>
          </p:cNvSpPr>
          <p:nvPr>
            <p:ph type="body" sz="quarter" idx="11"/>
          </p:nvPr>
        </p:nvSpPr>
        <p:spPr>
          <a:xfrm>
            <a:off x="350019" y="1366834"/>
            <a:ext cx="11155362"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1776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col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8" name="Text Placeholder 7">
            <a:extLst>
              <a:ext uri="{FF2B5EF4-FFF2-40B4-BE49-F238E27FC236}">
                <a16:creationId xmlns:a16="http://schemas.microsoft.com/office/drawing/2014/main" id="{E88C2453-3052-2F14-415F-4CB294035BB2}"/>
              </a:ext>
            </a:extLst>
          </p:cNvPr>
          <p:cNvSpPr>
            <a:spLocks noGrp="1"/>
          </p:cNvSpPr>
          <p:nvPr>
            <p:ph type="body" sz="quarter" idx="11"/>
          </p:nvPr>
        </p:nvSpPr>
        <p:spPr>
          <a:xfrm>
            <a:off x="350019" y="1366834"/>
            <a:ext cx="5577681"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7">
            <a:extLst>
              <a:ext uri="{FF2B5EF4-FFF2-40B4-BE49-F238E27FC236}">
                <a16:creationId xmlns:a16="http://schemas.microsoft.com/office/drawing/2014/main" id="{BDA72796-ECB3-8088-5E33-71319B234C93}"/>
              </a:ext>
            </a:extLst>
          </p:cNvPr>
          <p:cNvSpPr>
            <a:spLocks noGrp="1"/>
          </p:cNvSpPr>
          <p:nvPr>
            <p:ph type="body" sz="quarter" idx="12"/>
          </p:nvPr>
        </p:nvSpPr>
        <p:spPr>
          <a:xfrm>
            <a:off x="6096000" y="1366834"/>
            <a:ext cx="5577681"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9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callou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86BBF55-91AC-C608-3767-63706026B9D6}"/>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l="20462" t="29334" r="26791" b="40053"/>
          <a:stretch/>
        </p:blipFill>
        <p:spPr>
          <a:xfrm>
            <a:off x="-1" y="645926"/>
            <a:ext cx="12226651" cy="5645889"/>
          </a:xfrm>
          <a:prstGeom prst="rect">
            <a:avLst/>
          </a:prstGeom>
        </p:spPr>
      </p:pic>
      <p:sp>
        <p:nvSpPr>
          <p:cNvPr id="11" name="Picture Placeholder 10">
            <a:extLst>
              <a:ext uri="{FF2B5EF4-FFF2-40B4-BE49-F238E27FC236}">
                <a16:creationId xmlns:a16="http://schemas.microsoft.com/office/drawing/2014/main" id="{093009E1-BFCC-E9F7-6A92-FC06B18584B5}"/>
              </a:ext>
            </a:extLst>
          </p:cNvPr>
          <p:cNvSpPr>
            <a:spLocks noGrp="1"/>
          </p:cNvSpPr>
          <p:nvPr>
            <p:ph type="pic" sz="quarter" idx="11"/>
          </p:nvPr>
        </p:nvSpPr>
        <p:spPr>
          <a:xfrm>
            <a:off x="6443241" y="894555"/>
            <a:ext cx="6480997" cy="5182917"/>
          </a:xfrm>
          <a:prstGeom prst="roundRect">
            <a:avLst>
              <a:gd name="adj" fmla="val 15982"/>
            </a:avLst>
          </a:prstGeom>
          <a:solidFill>
            <a:schemeClr val="accent5">
              <a:lumMod val="50000"/>
            </a:schemeClr>
          </a:solidFill>
        </p:spPr>
        <p:txBody>
          <a:bodyPr anchor="ctr"/>
          <a:lstStyle>
            <a:lvl1pPr marL="0" indent="0" algn="ctr">
              <a:buNone/>
              <a:defRPr/>
            </a:lvl1pPr>
          </a:lstStyle>
          <a:p>
            <a:endParaRPr lang="en-US"/>
          </a:p>
        </p:txBody>
      </p:sp>
      <p:sp>
        <p:nvSpPr>
          <p:cNvPr id="5" name="Text Placeholder 4">
            <a:extLst>
              <a:ext uri="{FF2B5EF4-FFF2-40B4-BE49-F238E27FC236}">
                <a16:creationId xmlns:a16="http://schemas.microsoft.com/office/drawing/2014/main" id="{D76B47D5-2064-434A-5EBB-B934285C05AF}"/>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3600" b="1" i="0">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Callout text here</a:t>
            </a:r>
          </a:p>
        </p:txBody>
      </p:sp>
      <p:sp>
        <p:nvSpPr>
          <p:cNvPr id="9" name="Rectangle 8">
            <a:extLst>
              <a:ext uri="{FF2B5EF4-FFF2-40B4-BE49-F238E27FC236}">
                <a16:creationId xmlns:a16="http://schemas.microsoft.com/office/drawing/2014/main" id="{2088A9A3-C5C8-E39B-85B5-7087B0F9DEF9}"/>
              </a:ext>
            </a:extLst>
          </p:cNvPr>
          <p:cNvSpPr/>
          <p:nvPr userDrawn="1"/>
        </p:nvSpPr>
        <p:spPr>
          <a:xfrm>
            <a:off x="12192000" y="0"/>
            <a:ext cx="1949302" cy="7038753"/>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5155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007D48-D74A-4F79-D564-87BA0AA8994D}"/>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57CE6099-4C28-38A6-BFD3-ECE6E24CF658}"/>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l="20462" t="29334" r="26791" b="40053"/>
          <a:stretch/>
        </p:blipFill>
        <p:spPr>
          <a:xfrm>
            <a:off x="-1" y="645926"/>
            <a:ext cx="12226651" cy="5645889"/>
          </a:xfrm>
          <a:prstGeom prst="rect">
            <a:avLst/>
          </a:prstGeom>
        </p:spPr>
      </p:pic>
      <p:sp>
        <p:nvSpPr>
          <p:cNvPr id="10" name="Picture Placeholder 10">
            <a:extLst>
              <a:ext uri="{FF2B5EF4-FFF2-40B4-BE49-F238E27FC236}">
                <a16:creationId xmlns:a16="http://schemas.microsoft.com/office/drawing/2014/main" id="{EC202524-A1E2-3BAE-FF83-A6FCC6867DED}"/>
              </a:ext>
            </a:extLst>
          </p:cNvPr>
          <p:cNvSpPr>
            <a:spLocks noGrp="1"/>
          </p:cNvSpPr>
          <p:nvPr>
            <p:ph type="pic" sz="quarter" idx="11"/>
          </p:nvPr>
        </p:nvSpPr>
        <p:spPr>
          <a:xfrm>
            <a:off x="6443241" y="894555"/>
            <a:ext cx="6480997" cy="5182917"/>
          </a:xfrm>
          <a:prstGeom prst="roundRect">
            <a:avLst>
              <a:gd name="adj" fmla="val 15982"/>
            </a:avLst>
          </a:prstGeom>
          <a:solidFill>
            <a:schemeClr val="accent5">
              <a:lumMod val="50000"/>
            </a:schemeClr>
          </a:solidFill>
        </p:spPr>
        <p:txBody>
          <a:bodyPr anchor="ctr"/>
          <a:lstStyle>
            <a:lvl1pPr marL="0" indent="0" algn="ctr">
              <a:buNone/>
              <a:defRPr/>
            </a:lvl1pPr>
          </a:lstStyle>
          <a:p>
            <a:endParaRPr lang="en-US"/>
          </a:p>
        </p:txBody>
      </p:sp>
      <p:sp>
        <p:nvSpPr>
          <p:cNvPr id="12" name="Text Placeholder 4">
            <a:extLst>
              <a:ext uri="{FF2B5EF4-FFF2-40B4-BE49-F238E27FC236}">
                <a16:creationId xmlns:a16="http://schemas.microsoft.com/office/drawing/2014/main" id="{729A3D2C-3419-CABB-F612-B7A6015DCD3F}"/>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4400" b="1" i="0">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title here</a:t>
            </a:r>
          </a:p>
        </p:txBody>
      </p:sp>
      <p:sp>
        <p:nvSpPr>
          <p:cNvPr id="11" name="Oval 10">
            <a:extLst>
              <a:ext uri="{FF2B5EF4-FFF2-40B4-BE49-F238E27FC236}">
                <a16:creationId xmlns:a16="http://schemas.microsoft.com/office/drawing/2014/main" id="{EC69D06E-12CD-044D-1926-F68F75C0DFC9}"/>
              </a:ext>
            </a:extLst>
          </p:cNvPr>
          <p:cNvSpPr/>
          <p:nvPr userDrawn="1"/>
        </p:nvSpPr>
        <p:spPr>
          <a:xfrm>
            <a:off x="11802355" y="6468355"/>
            <a:ext cx="389645" cy="3896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A52B0B3A-C2DD-06A2-076A-7E9537E4AC29}"/>
              </a:ext>
            </a:extLst>
          </p:cNvPr>
          <p:cNvSpPr txBox="1">
            <a:spLocks/>
          </p:cNvSpPr>
          <p:nvPr userDrawn="1"/>
        </p:nvSpPr>
        <p:spPr>
          <a:xfrm>
            <a:off x="11730445" y="6469922"/>
            <a:ext cx="514610" cy="39341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126C574C-1EDA-B84E-9D9B-8F0DB25291E6}" type="slidenum">
              <a:rPr lang="en-US" sz="900" b="1" smtClean="0">
                <a:latin typeface="Gill Sans Nova" panose="020B0602020104020203" pitchFamily="34" charset="0"/>
              </a:rPr>
              <a:pPr algn="ctr"/>
              <a:t>‹#›</a:t>
            </a:fld>
            <a:endParaRPr lang="en-US" sz="900" b="1">
              <a:latin typeface="Gill Sans Nova" panose="020B0602020104020203" pitchFamily="34" charset="0"/>
            </a:endParaRPr>
          </a:p>
        </p:txBody>
      </p:sp>
      <p:sp>
        <p:nvSpPr>
          <p:cNvPr id="14" name="Rounded Rectangle 7">
            <a:extLst>
              <a:ext uri="{FF2B5EF4-FFF2-40B4-BE49-F238E27FC236}">
                <a16:creationId xmlns:a16="http://schemas.microsoft.com/office/drawing/2014/main" id="{3877C48F-777A-893D-114B-8A0F6DAA9359}"/>
              </a:ext>
            </a:extLst>
          </p:cNvPr>
          <p:cNvSpPr/>
          <p:nvPr userDrawn="1"/>
        </p:nvSpPr>
        <p:spPr>
          <a:xfrm>
            <a:off x="-1050" y="6467436"/>
            <a:ext cx="11683969" cy="394333"/>
          </a:xfrm>
          <a:custGeom>
            <a:avLst/>
            <a:gdLst>
              <a:gd name="connsiteX0" fmla="*/ 0 w 11880674"/>
              <a:gd name="connsiteY0" fmla="*/ 196707 h 393413"/>
              <a:gd name="connsiteX1" fmla="*/ 196707 w 11880674"/>
              <a:gd name="connsiteY1" fmla="*/ 0 h 393413"/>
              <a:gd name="connsiteX2" fmla="*/ 11683968 w 11880674"/>
              <a:gd name="connsiteY2" fmla="*/ 0 h 393413"/>
              <a:gd name="connsiteX3" fmla="*/ 11880675 w 11880674"/>
              <a:gd name="connsiteY3" fmla="*/ 196707 h 393413"/>
              <a:gd name="connsiteX4" fmla="*/ 11880674 w 11880674"/>
              <a:gd name="connsiteY4" fmla="*/ 196707 h 393413"/>
              <a:gd name="connsiteX5" fmla="*/ 11683967 w 11880674"/>
              <a:gd name="connsiteY5" fmla="*/ 393414 h 393413"/>
              <a:gd name="connsiteX6" fmla="*/ 196707 w 11880674"/>
              <a:gd name="connsiteY6" fmla="*/ 393413 h 393413"/>
              <a:gd name="connsiteX7" fmla="*/ 0 w 11880674"/>
              <a:gd name="connsiteY7" fmla="*/ 196706 h 393413"/>
              <a:gd name="connsiteX8" fmla="*/ 0 w 11880674"/>
              <a:gd name="connsiteY8" fmla="*/ 196707 h 393413"/>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56324 w 11730624"/>
              <a:gd name="connsiteY0" fmla="*/ 206232 h 393414"/>
              <a:gd name="connsiteX1" fmla="*/ 46656 w 11730624"/>
              <a:gd name="connsiteY1" fmla="*/ 0 h 393414"/>
              <a:gd name="connsiteX2" fmla="*/ 11533917 w 11730624"/>
              <a:gd name="connsiteY2" fmla="*/ 0 h 393414"/>
              <a:gd name="connsiteX3" fmla="*/ 11730624 w 11730624"/>
              <a:gd name="connsiteY3" fmla="*/ 196707 h 393414"/>
              <a:gd name="connsiteX4" fmla="*/ 11730623 w 11730624"/>
              <a:gd name="connsiteY4" fmla="*/ 196707 h 393414"/>
              <a:gd name="connsiteX5" fmla="*/ 11533916 w 11730624"/>
              <a:gd name="connsiteY5" fmla="*/ 393414 h 393414"/>
              <a:gd name="connsiteX6" fmla="*/ 46656 w 11730624"/>
              <a:gd name="connsiteY6" fmla="*/ 393413 h 393414"/>
              <a:gd name="connsiteX7" fmla="*/ 53149 w 11730624"/>
              <a:gd name="connsiteY7" fmla="*/ 285606 h 393414"/>
              <a:gd name="connsiteX8" fmla="*/ 56324 w 11730624"/>
              <a:gd name="connsiteY8" fmla="*/ 206232 h 393414"/>
              <a:gd name="connsiteX0" fmla="*/ 857360 w 12531660"/>
              <a:gd name="connsiteY0" fmla="*/ 206232 h 393414"/>
              <a:gd name="connsiteX1" fmla="*/ 847692 w 12531660"/>
              <a:gd name="connsiteY1" fmla="*/ 0 h 393414"/>
              <a:gd name="connsiteX2" fmla="*/ 12334953 w 12531660"/>
              <a:gd name="connsiteY2" fmla="*/ 0 h 393414"/>
              <a:gd name="connsiteX3" fmla="*/ 12531660 w 12531660"/>
              <a:gd name="connsiteY3" fmla="*/ 196707 h 393414"/>
              <a:gd name="connsiteX4" fmla="*/ 12531659 w 12531660"/>
              <a:gd name="connsiteY4" fmla="*/ 196707 h 393414"/>
              <a:gd name="connsiteX5" fmla="*/ 12334952 w 12531660"/>
              <a:gd name="connsiteY5" fmla="*/ 393414 h 393414"/>
              <a:gd name="connsiteX6" fmla="*/ 847692 w 12531660"/>
              <a:gd name="connsiteY6" fmla="*/ 393413 h 393414"/>
              <a:gd name="connsiteX7" fmla="*/ 857360 w 12531660"/>
              <a:gd name="connsiteY7" fmla="*/ 206232 h 393414"/>
              <a:gd name="connsiteX0" fmla="*/ 1435907 w 13119875"/>
              <a:gd name="connsiteY0" fmla="*/ 393413 h 393414"/>
              <a:gd name="connsiteX1" fmla="*/ 1435907 w 13119875"/>
              <a:gd name="connsiteY1" fmla="*/ 0 h 393414"/>
              <a:gd name="connsiteX2" fmla="*/ 12923168 w 13119875"/>
              <a:gd name="connsiteY2" fmla="*/ 0 h 393414"/>
              <a:gd name="connsiteX3" fmla="*/ 13119875 w 13119875"/>
              <a:gd name="connsiteY3" fmla="*/ 196707 h 393414"/>
              <a:gd name="connsiteX4" fmla="*/ 13119874 w 13119875"/>
              <a:gd name="connsiteY4" fmla="*/ 196707 h 393414"/>
              <a:gd name="connsiteX5" fmla="*/ 12923167 w 13119875"/>
              <a:gd name="connsiteY5" fmla="*/ 393414 h 393414"/>
              <a:gd name="connsiteX6" fmla="*/ 1435907 w 13119875"/>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850457 w 12534425"/>
              <a:gd name="connsiteY0" fmla="*/ 393413 h 393414"/>
              <a:gd name="connsiteX1" fmla="*/ 850457 w 12534425"/>
              <a:gd name="connsiteY1" fmla="*/ 0 h 393414"/>
              <a:gd name="connsiteX2" fmla="*/ 12337718 w 12534425"/>
              <a:gd name="connsiteY2" fmla="*/ 0 h 393414"/>
              <a:gd name="connsiteX3" fmla="*/ 12534425 w 12534425"/>
              <a:gd name="connsiteY3" fmla="*/ 196707 h 393414"/>
              <a:gd name="connsiteX4" fmla="*/ 12534424 w 12534425"/>
              <a:gd name="connsiteY4" fmla="*/ 196707 h 393414"/>
              <a:gd name="connsiteX5" fmla="*/ 12337717 w 12534425"/>
              <a:gd name="connsiteY5" fmla="*/ 393414 h 393414"/>
              <a:gd name="connsiteX6" fmla="*/ 850457 w 12534425"/>
              <a:gd name="connsiteY6" fmla="*/ 393413 h 393414"/>
              <a:gd name="connsiteX0" fmla="*/ 1 w 11683969"/>
              <a:gd name="connsiteY0" fmla="*/ 394332 h 394333"/>
              <a:gd name="connsiteX1" fmla="*/ 1 w 11683969"/>
              <a:gd name="connsiteY1" fmla="*/ 919 h 394333"/>
              <a:gd name="connsiteX2" fmla="*/ 11487262 w 11683969"/>
              <a:gd name="connsiteY2" fmla="*/ 919 h 394333"/>
              <a:gd name="connsiteX3" fmla="*/ 11683969 w 11683969"/>
              <a:gd name="connsiteY3" fmla="*/ 197626 h 394333"/>
              <a:gd name="connsiteX4" fmla="*/ 11683968 w 11683969"/>
              <a:gd name="connsiteY4" fmla="*/ 197626 h 394333"/>
              <a:gd name="connsiteX5" fmla="*/ 11487261 w 11683969"/>
              <a:gd name="connsiteY5" fmla="*/ 394333 h 394333"/>
              <a:gd name="connsiteX6" fmla="*/ 1 w 11683969"/>
              <a:gd name="connsiteY6" fmla="*/ 394332 h 39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83969" h="394333">
                <a:moveTo>
                  <a:pt x="1" y="394332"/>
                </a:moveTo>
                <a:cubicBezTo>
                  <a:pt x="2036" y="394332"/>
                  <a:pt x="-18" y="2988"/>
                  <a:pt x="1" y="919"/>
                </a:cubicBezTo>
                <a:cubicBezTo>
                  <a:pt x="20" y="-1150"/>
                  <a:pt x="7658175" y="919"/>
                  <a:pt x="11487262" y="919"/>
                </a:cubicBezTo>
                <a:cubicBezTo>
                  <a:pt x="11595900" y="919"/>
                  <a:pt x="11683969" y="88988"/>
                  <a:pt x="11683969" y="197626"/>
                </a:cubicBezTo>
                <a:lnTo>
                  <a:pt x="11683968" y="197626"/>
                </a:lnTo>
                <a:cubicBezTo>
                  <a:pt x="11683968" y="306264"/>
                  <a:pt x="11595899" y="394333"/>
                  <a:pt x="11487261" y="394333"/>
                </a:cubicBezTo>
                <a:lnTo>
                  <a:pt x="1" y="3943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icon&#10;&#10;Description automatically generated">
            <a:extLst>
              <a:ext uri="{FF2B5EF4-FFF2-40B4-BE49-F238E27FC236}">
                <a16:creationId xmlns:a16="http://schemas.microsoft.com/office/drawing/2014/main" id="{E76F3C0A-8124-7FEE-8FE3-43076D6A07F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1673" y="6575193"/>
            <a:ext cx="355247" cy="197131"/>
          </a:xfrm>
          <a:prstGeom prst="rect">
            <a:avLst/>
          </a:prstGeom>
        </p:spPr>
      </p:pic>
    </p:spTree>
    <p:extLst>
      <p:ext uri="{BB962C8B-B14F-4D97-AF65-F5344CB8AC3E}">
        <p14:creationId xmlns:p14="http://schemas.microsoft.com/office/powerpoint/2010/main" val="1653696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llquo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B00E62-B946-1AAA-3FA9-848E3A7FE18D}"/>
              </a:ext>
            </a:extLst>
          </p:cNvPr>
          <p:cNvSpPr/>
          <p:nvPr/>
        </p:nvSpPr>
        <p:spPr>
          <a:xfrm>
            <a:off x="9025214" y="1414759"/>
            <a:ext cx="3281711" cy="4142509"/>
          </a:xfrm>
          <a:prstGeom prst="rect">
            <a:avLst/>
          </a:prstGeom>
          <a:gradFill flip="none" rotWithShape="1">
            <a:gsLst>
              <a:gs pos="22000">
                <a:schemeClr val="tx2"/>
              </a:gs>
              <a:gs pos="100000">
                <a:schemeClr val="bg2">
                  <a:lumMod val="20000"/>
                  <a:lumOff val="8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Picture Placeholder 12">
            <a:extLst>
              <a:ext uri="{FF2B5EF4-FFF2-40B4-BE49-F238E27FC236}">
                <a16:creationId xmlns:a16="http://schemas.microsoft.com/office/drawing/2014/main" id="{1209DB4A-A61F-F7C1-2859-C35A230604F2}"/>
              </a:ext>
            </a:extLst>
          </p:cNvPr>
          <p:cNvSpPr>
            <a:spLocks noGrp="1"/>
          </p:cNvSpPr>
          <p:nvPr>
            <p:ph type="pic" sz="quarter" idx="11"/>
          </p:nvPr>
        </p:nvSpPr>
        <p:spPr>
          <a:xfrm>
            <a:off x="6905468" y="1414758"/>
            <a:ext cx="4140000" cy="4140000"/>
          </a:xfrm>
          <a:custGeom>
            <a:avLst/>
            <a:gdLst>
              <a:gd name="connsiteX0" fmla="*/ 2070000 w 4140000"/>
              <a:gd name="connsiteY0" fmla="*/ 0 h 4140000"/>
              <a:gd name="connsiteX1" fmla="*/ 4140000 w 4140000"/>
              <a:gd name="connsiteY1" fmla="*/ 2070000 h 4140000"/>
              <a:gd name="connsiteX2" fmla="*/ 2070000 w 4140000"/>
              <a:gd name="connsiteY2" fmla="*/ 4140000 h 4140000"/>
              <a:gd name="connsiteX3" fmla="*/ 0 w 4140000"/>
              <a:gd name="connsiteY3" fmla="*/ 2070000 h 4140000"/>
              <a:gd name="connsiteX4" fmla="*/ 249838 w 4140000"/>
              <a:gd name="connsiteY4" fmla="*/ 1083315 h 4140000"/>
              <a:gd name="connsiteX5" fmla="*/ 256657 w 4140000"/>
              <a:gd name="connsiteY5" fmla="*/ 1072092 h 4140000"/>
              <a:gd name="connsiteX6" fmla="*/ 331420 w 4140000"/>
              <a:gd name="connsiteY6" fmla="*/ 1095299 h 4140000"/>
              <a:gd name="connsiteX7" fmla="*/ 454275 w 4140000"/>
              <a:gd name="connsiteY7" fmla="*/ 1107684 h 4140000"/>
              <a:gd name="connsiteX8" fmla="*/ 1063875 w 4140000"/>
              <a:gd name="connsiteY8" fmla="*/ 498084 h 4140000"/>
              <a:gd name="connsiteX9" fmla="*/ 1051490 w 4140000"/>
              <a:gd name="connsiteY9" fmla="*/ 375228 h 4140000"/>
              <a:gd name="connsiteX10" fmla="*/ 1023792 w 4140000"/>
              <a:gd name="connsiteY10" fmla="*/ 285999 h 4140000"/>
              <a:gd name="connsiteX11" fmla="*/ 1083316 w 4140000"/>
              <a:gd name="connsiteY11" fmla="*/ 249838 h 4140000"/>
              <a:gd name="connsiteX12" fmla="*/ 2070000 w 4140000"/>
              <a:gd name="connsiteY12" fmla="*/ 0 h 41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40000" h="4140000">
                <a:moveTo>
                  <a:pt x="2070000" y="0"/>
                </a:moveTo>
                <a:cubicBezTo>
                  <a:pt x="3213229" y="0"/>
                  <a:pt x="4140000" y="926771"/>
                  <a:pt x="4140000" y="2070000"/>
                </a:cubicBezTo>
                <a:cubicBezTo>
                  <a:pt x="4140000" y="3213229"/>
                  <a:pt x="3213229" y="4140000"/>
                  <a:pt x="2070000" y="4140000"/>
                </a:cubicBezTo>
                <a:cubicBezTo>
                  <a:pt x="926771" y="4140000"/>
                  <a:pt x="0" y="3213229"/>
                  <a:pt x="0" y="2070000"/>
                </a:cubicBezTo>
                <a:cubicBezTo>
                  <a:pt x="0" y="1712741"/>
                  <a:pt x="90505" y="1376620"/>
                  <a:pt x="249838" y="1083315"/>
                </a:cubicBezTo>
                <a:lnTo>
                  <a:pt x="256657" y="1072092"/>
                </a:lnTo>
                <a:lnTo>
                  <a:pt x="331420" y="1095299"/>
                </a:lnTo>
                <a:cubicBezTo>
                  <a:pt x="371103" y="1103420"/>
                  <a:pt x="412191" y="1107684"/>
                  <a:pt x="454275" y="1107684"/>
                </a:cubicBezTo>
                <a:cubicBezTo>
                  <a:pt x="790948" y="1107684"/>
                  <a:pt x="1063875" y="834757"/>
                  <a:pt x="1063875" y="498084"/>
                </a:cubicBezTo>
                <a:cubicBezTo>
                  <a:pt x="1063875" y="456000"/>
                  <a:pt x="1059611" y="414912"/>
                  <a:pt x="1051490" y="375228"/>
                </a:cubicBezTo>
                <a:lnTo>
                  <a:pt x="1023792" y="285999"/>
                </a:lnTo>
                <a:lnTo>
                  <a:pt x="1083316" y="249838"/>
                </a:lnTo>
                <a:cubicBezTo>
                  <a:pt x="1376621" y="90505"/>
                  <a:pt x="1712741" y="0"/>
                  <a:pt x="2070000" y="0"/>
                </a:cubicBezTo>
                <a:close/>
              </a:path>
            </a:pathLst>
          </a:custGeom>
          <a:solidFill>
            <a:schemeClr val="accent5">
              <a:lumMod val="50000"/>
            </a:schemeClr>
          </a:solidFill>
        </p:spPr>
        <p:txBody>
          <a:bodyPr wrap="square" anchor="ctr">
            <a:noAutofit/>
          </a:bodyPr>
          <a:lstStyle>
            <a:lvl1pPr marL="0" indent="0" algn="ctr">
              <a:buNone/>
              <a:defRPr/>
            </a:lvl1pPr>
          </a:lstStyle>
          <a:p>
            <a:endParaRPr lang="en-US"/>
          </a:p>
        </p:txBody>
      </p:sp>
      <p:pic>
        <p:nvPicPr>
          <p:cNvPr id="5" name="Picture 4" descr="Circle&#10;&#10;Description automatically generated">
            <a:extLst>
              <a:ext uri="{FF2B5EF4-FFF2-40B4-BE49-F238E27FC236}">
                <a16:creationId xmlns:a16="http://schemas.microsoft.com/office/drawing/2014/main" id="{0D4B48B9-A15A-FD91-1F4B-A4DE0D9A43B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36030" y="1293616"/>
            <a:ext cx="1234124" cy="1234124"/>
          </a:xfrm>
          <a:prstGeom prst="rect">
            <a:avLst/>
          </a:prstGeom>
        </p:spPr>
      </p:pic>
      <p:sp>
        <p:nvSpPr>
          <p:cNvPr id="14" name="Text Placeholder 4">
            <a:extLst>
              <a:ext uri="{FF2B5EF4-FFF2-40B4-BE49-F238E27FC236}">
                <a16:creationId xmlns:a16="http://schemas.microsoft.com/office/drawing/2014/main" id="{7AF3DD6B-2173-9262-C074-0D4D66152F6C}"/>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3600" b="0" i="1">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“Quote text here”</a:t>
            </a:r>
          </a:p>
        </p:txBody>
      </p:sp>
    </p:spTree>
    <p:extLst>
      <p:ext uri="{BB962C8B-B14F-4D97-AF65-F5344CB8AC3E}">
        <p14:creationId xmlns:p14="http://schemas.microsoft.com/office/powerpoint/2010/main" val="2650661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ata Visualization slide with Spac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250" y="1933575"/>
            <a:ext cx="7212135" cy="3736975"/>
          </a:xfrm>
          <a:prstGeom prst="rect">
            <a:avLst/>
          </a:prstGeom>
        </p:spPr>
        <p:txBody>
          <a:bodyPr/>
          <a:lstStyle/>
          <a:p>
            <a:endParaRPr lang="en-CA"/>
          </a:p>
        </p:txBody>
      </p:sp>
    </p:spTree>
    <p:extLst>
      <p:ext uri="{BB962C8B-B14F-4D97-AF65-F5344CB8AC3E}">
        <p14:creationId xmlns:p14="http://schemas.microsoft.com/office/powerpoint/2010/main" val="2956783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ata Visualization: Full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1155362" cy="3736975"/>
          </a:xfrm>
          <a:prstGeom prst="rect">
            <a:avLst/>
          </a:prstGeom>
        </p:spPr>
        <p:txBody>
          <a:bodyPr/>
          <a:lstStyle/>
          <a:p>
            <a:endParaRPr lang="en-CA"/>
          </a:p>
        </p:txBody>
      </p:sp>
    </p:spTree>
    <p:extLst>
      <p:ext uri="{BB962C8B-B14F-4D97-AF65-F5344CB8AC3E}">
        <p14:creationId xmlns:p14="http://schemas.microsoft.com/office/powerpoint/2010/main" val="3457643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Data Visualization: Full Slide with Spac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0240272" cy="3736975"/>
          </a:xfrm>
          <a:prstGeom prst="rect">
            <a:avLst/>
          </a:prstGeom>
        </p:spPr>
        <p:txBody>
          <a:bodyPr/>
          <a:lstStyle/>
          <a:p>
            <a:endParaRPr lang="en-CA"/>
          </a:p>
        </p:txBody>
      </p:sp>
    </p:spTree>
    <p:extLst>
      <p:ext uri="{BB962C8B-B14F-4D97-AF65-F5344CB8AC3E}">
        <p14:creationId xmlns:p14="http://schemas.microsoft.com/office/powerpoint/2010/main" val="2345148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Data Visualization slide with Spac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250" y="314324"/>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250" y="1933575"/>
            <a:ext cx="7212135" cy="3736975"/>
          </a:xfrm>
          <a:prstGeom prst="rect">
            <a:avLst/>
          </a:prstGeom>
        </p:spPr>
        <p:txBody>
          <a:bodyPr/>
          <a:lstStyle/>
          <a:p>
            <a:endParaRPr lang="en-CA"/>
          </a:p>
        </p:txBody>
      </p:sp>
    </p:spTree>
    <p:extLst>
      <p:ext uri="{BB962C8B-B14F-4D97-AF65-F5344CB8AC3E}">
        <p14:creationId xmlns:p14="http://schemas.microsoft.com/office/powerpoint/2010/main" val="27832229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Data Visualization slide: Full Slid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314324"/>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1155362" cy="3736975"/>
          </a:xfrm>
          <a:prstGeom prst="rect">
            <a:avLst/>
          </a:prstGeom>
        </p:spPr>
        <p:txBody>
          <a:bodyPr/>
          <a:lstStyle/>
          <a:p>
            <a:endParaRPr lang="en-CA"/>
          </a:p>
        </p:txBody>
      </p:sp>
    </p:spTree>
    <p:extLst>
      <p:ext uri="{BB962C8B-B14F-4D97-AF65-F5344CB8AC3E}">
        <p14:creationId xmlns:p14="http://schemas.microsoft.com/office/powerpoint/2010/main" val="2456729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Data Visualization slide: Full Slide with Spac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32003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0240272" cy="3736975"/>
          </a:xfrm>
          <a:prstGeom prst="rect">
            <a:avLst/>
          </a:prstGeom>
        </p:spPr>
        <p:txBody>
          <a:bodyPr/>
          <a:lstStyle/>
          <a:p>
            <a:endParaRPr lang="en-CA"/>
          </a:p>
        </p:txBody>
      </p:sp>
    </p:spTree>
    <p:extLst>
      <p:ext uri="{BB962C8B-B14F-4D97-AF65-F5344CB8AC3E}">
        <p14:creationId xmlns:p14="http://schemas.microsoft.com/office/powerpoint/2010/main" val="144476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Visualization slide (no footer)">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5" name="TextBox 4">
            <a:extLst>
              <a:ext uri="{FF2B5EF4-FFF2-40B4-BE49-F238E27FC236}">
                <a16:creationId xmlns:a16="http://schemas.microsoft.com/office/drawing/2014/main" id="{6908DA07-361A-9DC5-C966-3ABB8052345C}"/>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8" name="Group 7">
            <a:extLst>
              <a:ext uri="{FF2B5EF4-FFF2-40B4-BE49-F238E27FC236}">
                <a16:creationId xmlns:a16="http://schemas.microsoft.com/office/drawing/2014/main" id="{291496C9-6D9D-0367-149B-3951D596D22F}"/>
              </a:ext>
            </a:extLst>
          </p:cNvPr>
          <p:cNvGrpSpPr/>
          <p:nvPr userDrawn="1"/>
        </p:nvGrpSpPr>
        <p:grpSpPr>
          <a:xfrm>
            <a:off x="552679" y="478225"/>
            <a:ext cx="301980" cy="301980"/>
            <a:chOff x="456425" y="394835"/>
            <a:chExt cx="301980" cy="301980"/>
          </a:xfrm>
        </p:grpSpPr>
        <p:sp>
          <p:nvSpPr>
            <p:cNvPr id="11" name="Oval 10">
              <a:extLst>
                <a:ext uri="{FF2B5EF4-FFF2-40B4-BE49-F238E27FC236}">
                  <a16:creationId xmlns:a16="http://schemas.microsoft.com/office/drawing/2014/main" id="{7AE92042-3EBB-0867-416A-7B1D7116A29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FAC93A1A-3460-5E0A-9286-7A9EBDFBC6F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15" name="Text Placeholder 8">
            <a:extLst>
              <a:ext uri="{FF2B5EF4-FFF2-40B4-BE49-F238E27FC236}">
                <a16:creationId xmlns:a16="http://schemas.microsoft.com/office/drawing/2014/main" id="{D0B1DC76-F063-8558-BFDA-B4EE1E6A402C}"/>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Tree>
    <p:extLst>
      <p:ext uri="{BB962C8B-B14F-4D97-AF65-F5344CB8AC3E}">
        <p14:creationId xmlns:p14="http://schemas.microsoft.com/office/powerpoint/2010/main" val="906587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Visualization slide (no footer or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Tree>
    <p:extLst>
      <p:ext uri="{BB962C8B-B14F-4D97-AF65-F5344CB8AC3E}">
        <p14:creationId xmlns:p14="http://schemas.microsoft.com/office/powerpoint/2010/main" val="1775661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icon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5" name="Picture Placeholder 10">
            <a:extLst>
              <a:ext uri="{FF2B5EF4-FFF2-40B4-BE49-F238E27FC236}">
                <a16:creationId xmlns:a16="http://schemas.microsoft.com/office/drawing/2014/main" id="{943F2F43-5B0C-6D75-AD21-3F270AF88845}"/>
              </a:ext>
            </a:extLst>
          </p:cNvPr>
          <p:cNvSpPr>
            <a:spLocks noGrp="1" noChangeAspect="1"/>
          </p:cNvSpPr>
          <p:nvPr>
            <p:ph type="pic" sz="quarter" idx="11"/>
          </p:nvPr>
        </p:nvSpPr>
        <p:spPr>
          <a:xfrm>
            <a:off x="349756"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1" name="Content Placeholder 10">
            <a:extLst>
              <a:ext uri="{FF2B5EF4-FFF2-40B4-BE49-F238E27FC236}">
                <a16:creationId xmlns:a16="http://schemas.microsoft.com/office/drawing/2014/main" id="{8408D152-E2F3-23CF-E953-AE270D0F12F1}"/>
              </a:ext>
            </a:extLst>
          </p:cNvPr>
          <p:cNvSpPr>
            <a:spLocks noGrp="1"/>
          </p:cNvSpPr>
          <p:nvPr>
            <p:ph sz="quarter" idx="12" hasCustomPrompt="1"/>
          </p:nvPr>
        </p:nvSpPr>
        <p:spPr>
          <a:xfrm>
            <a:off x="1593850" y="2041740"/>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2" name="Content Placeholder 10">
            <a:extLst>
              <a:ext uri="{FF2B5EF4-FFF2-40B4-BE49-F238E27FC236}">
                <a16:creationId xmlns:a16="http://schemas.microsoft.com/office/drawing/2014/main" id="{AE2171E3-00F2-BF6F-B892-C2943DE6409A}"/>
              </a:ext>
            </a:extLst>
          </p:cNvPr>
          <p:cNvSpPr>
            <a:spLocks noGrp="1"/>
          </p:cNvSpPr>
          <p:nvPr>
            <p:ph sz="quarter" idx="13" hasCustomPrompt="1"/>
          </p:nvPr>
        </p:nvSpPr>
        <p:spPr>
          <a:xfrm>
            <a:off x="415500" y="2880726"/>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3" name="Picture Placeholder 10">
            <a:extLst>
              <a:ext uri="{FF2B5EF4-FFF2-40B4-BE49-F238E27FC236}">
                <a16:creationId xmlns:a16="http://schemas.microsoft.com/office/drawing/2014/main" id="{73CCDEC3-C74B-5842-415A-64BC025256D5}"/>
              </a:ext>
            </a:extLst>
          </p:cNvPr>
          <p:cNvSpPr>
            <a:spLocks noGrp="1" noChangeAspect="1"/>
          </p:cNvSpPr>
          <p:nvPr>
            <p:ph type="pic" sz="quarter" idx="14"/>
          </p:nvPr>
        </p:nvSpPr>
        <p:spPr>
          <a:xfrm>
            <a:off x="6156667"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4" name="Content Placeholder 10">
            <a:extLst>
              <a:ext uri="{FF2B5EF4-FFF2-40B4-BE49-F238E27FC236}">
                <a16:creationId xmlns:a16="http://schemas.microsoft.com/office/drawing/2014/main" id="{2FEAC19B-2A72-D04D-CF7C-548D99542459}"/>
              </a:ext>
            </a:extLst>
          </p:cNvPr>
          <p:cNvSpPr>
            <a:spLocks noGrp="1"/>
          </p:cNvSpPr>
          <p:nvPr>
            <p:ph sz="quarter" idx="15" hasCustomPrompt="1"/>
          </p:nvPr>
        </p:nvSpPr>
        <p:spPr>
          <a:xfrm>
            <a:off x="7400761" y="2041740"/>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5" name="Content Placeholder 10">
            <a:extLst>
              <a:ext uri="{FF2B5EF4-FFF2-40B4-BE49-F238E27FC236}">
                <a16:creationId xmlns:a16="http://schemas.microsoft.com/office/drawing/2014/main" id="{BFBE2531-4BE4-7B89-A467-398E79D421A5}"/>
              </a:ext>
            </a:extLst>
          </p:cNvPr>
          <p:cNvSpPr>
            <a:spLocks noGrp="1"/>
          </p:cNvSpPr>
          <p:nvPr>
            <p:ph sz="quarter" idx="16" hasCustomPrompt="1"/>
          </p:nvPr>
        </p:nvSpPr>
        <p:spPr>
          <a:xfrm>
            <a:off x="6222411" y="2880726"/>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6" name="Picture Placeholder 10">
            <a:extLst>
              <a:ext uri="{FF2B5EF4-FFF2-40B4-BE49-F238E27FC236}">
                <a16:creationId xmlns:a16="http://schemas.microsoft.com/office/drawing/2014/main" id="{8442927E-81CB-C557-2269-7127C7BA1E65}"/>
              </a:ext>
            </a:extLst>
          </p:cNvPr>
          <p:cNvSpPr>
            <a:spLocks noGrp="1" noChangeAspect="1"/>
          </p:cNvSpPr>
          <p:nvPr>
            <p:ph type="pic" sz="quarter" idx="17"/>
          </p:nvPr>
        </p:nvSpPr>
        <p:spPr>
          <a:xfrm>
            <a:off x="349756" y="4156229"/>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7" name="Content Placeholder 10">
            <a:extLst>
              <a:ext uri="{FF2B5EF4-FFF2-40B4-BE49-F238E27FC236}">
                <a16:creationId xmlns:a16="http://schemas.microsoft.com/office/drawing/2014/main" id="{F54E9CA3-E1B0-2906-4C78-A1F8592B823C}"/>
              </a:ext>
            </a:extLst>
          </p:cNvPr>
          <p:cNvSpPr>
            <a:spLocks noGrp="1"/>
          </p:cNvSpPr>
          <p:nvPr>
            <p:ph sz="quarter" idx="18" hasCustomPrompt="1"/>
          </p:nvPr>
        </p:nvSpPr>
        <p:spPr>
          <a:xfrm>
            <a:off x="1593850" y="4511563"/>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8" name="Content Placeholder 10">
            <a:extLst>
              <a:ext uri="{FF2B5EF4-FFF2-40B4-BE49-F238E27FC236}">
                <a16:creationId xmlns:a16="http://schemas.microsoft.com/office/drawing/2014/main" id="{EC8E7463-B05F-83F3-B613-9A7617F6344D}"/>
              </a:ext>
            </a:extLst>
          </p:cNvPr>
          <p:cNvSpPr>
            <a:spLocks noGrp="1"/>
          </p:cNvSpPr>
          <p:nvPr>
            <p:ph sz="quarter" idx="19" hasCustomPrompt="1"/>
          </p:nvPr>
        </p:nvSpPr>
        <p:spPr>
          <a:xfrm>
            <a:off x="415500" y="5350549"/>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9" name="Picture Placeholder 10">
            <a:extLst>
              <a:ext uri="{FF2B5EF4-FFF2-40B4-BE49-F238E27FC236}">
                <a16:creationId xmlns:a16="http://schemas.microsoft.com/office/drawing/2014/main" id="{477CDD40-6D0A-8C30-2B92-255704D17F91}"/>
              </a:ext>
            </a:extLst>
          </p:cNvPr>
          <p:cNvSpPr>
            <a:spLocks noGrp="1" noChangeAspect="1"/>
          </p:cNvSpPr>
          <p:nvPr>
            <p:ph type="pic" sz="quarter" idx="20"/>
          </p:nvPr>
        </p:nvSpPr>
        <p:spPr>
          <a:xfrm>
            <a:off x="6156667" y="4156229"/>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20" name="Content Placeholder 10">
            <a:extLst>
              <a:ext uri="{FF2B5EF4-FFF2-40B4-BE49-F238E27FC236}">
                <a16:creationId xmlns:a16="http://schemas.microsoft.com/office/drawing/2014/main" id="{A1C33998-04E5-D1BD-9781-135F1F5D0D11}"/>
              </a:ext>
            </a:extLst>
          </p:cNvPr>
          <p:cNvSpPr>
            <a:spLocks noGrp="1"/>
          </p:cNvSpPr>
          <p:nvPr>
            <p:ph sz="quarter" idx="21" hasCustomPrompt="1"/>
          </p:nvPr>
        </p:nvSpPr>
        <p:spPr>
          <a:xfrm>
            <a:off x="7400761" y="4511563"/>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21" name="Content Placeholder 10">
            <a:extLst>
              <a:ext uri="{FF2B5EF4-FFF2-40B4-BE49-F238E27FC236}">
                <a16:creationId xmlns:a16="http://schemas.microsoft.com/office/drawing/2014/main" id="{A527797B-0131-CA4F-DA7A-93176273FD51}"/>
              </a:ext>
            </a:extLst>
          </p:cNvPr>
          <p:cNvSpPr>
            <a:spLocks noGrp="1"/>
          </p:cNvSpPr>
          <p:nvPr>
            <p:ph sz="quarter" idx="22" hasCustomPrompt="1"/>
          </p:nvPr>
        </p:nvSpPr>
        <p:spPr>
          <a:xfrm>
            <a:off x="6222411" y="5350549"/>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Tree>
    <p:extLst>
      <p:ext uri="{BB962C8B-B14F-4D97-AF65-F5344CB8AC3E}">
        <p14:creationId xmlns:p14="http://schemas.microsoft.com/office/powerpoint/2010/main" val="1424744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5" name="Picture Placeholder 10">
            <a:extLst>
              <a:ext uri="{FF2B5EF4-FFF2-40B4-BE49-F238E27FC236}">
                <a16:creationId xmlns:a16="http://schemas.microsoft.com/office/drawing/2014/main" id="{943F2F43-5B0C-6D75-AD21-3F270AF88845}"/>
              </a:ext>
            </a:extLst>
          </p:cNvPr>
          <p:cNvSpPr>
            <a:spLocks noGrp="1" noChangeAspect="1"/>
          </p:cNvSpPr>
          <p:nvPr>
            <p:ph type="pic" sz="quarter" idx="11"/>
          </p:nvPr>
        </p:nvSpPr>
        <p:spPr>
          <a:xfrm>
            <a:off x="349756"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1" name="Content Placeholder 10">
            <a:extLst>
              <a:ext uri="{FF2B5EF4-FFF2-40B4-BE49-F238E27FC236}">
                <a16:creationId xmlns:a16="http://schemas.microsoft.com/office/drawing/2014/main" id="{8408D152-E2F3-23CF-E953-AE270D0F12F1}"/>
              </a:ext>
            </a:extLst>
          </p:cNvPr>
          <p:cNvSpPr>
            <a:spLocks noGrp="1"/>
          </p:cNvSpPr>
          <p:nvPr>
            <p:ph sz="quarter" idx="12" hasCustomPrompt="1"/>
          </p:nvPr>
        </p:nvSpPr>
        <p:spPr>
          <a:xfrm>
            <a:off x="349756"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2" name="Content Placeholder 10">
            <a:extLst>
              <a:ext uri="{FF2B5EF4-FFF2-40B4-BE49-F238E27FC236}">
                <a16:creationId xmlns:a16="http://schemas.microsoft.com/office/drawing/2014/main" id="{AE2171E3-00F2-BF6F-B892-C2943DE6409A}"/>
              </a:ext>
            </a:extLst>
          </p:cNvPr>
          <p:cNvSpPr>
            <a:spLocks noGrp="1"/>
          </p:cNvSpPr>
          <p:nvPr>
            <p:ph sz="quarter" idx="13" hasCustomPrompt="1"/>
          </p:nvPr>
        </p:nvSpPr>
        <p:spPr>
          <a:xfrm>
            <a:off x="349756"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
        <p:nvSpPr>
          <p:cNvPr id="2" name="Picture Placeholder 10">
            <a:extLst>
              <a:ext uri="{FF2B5EF4-FFF2-40B4-BE49-F238E27FC236}">
                <a16:creationId xmlns:a16="http://schemas.microsoft.com/office/drawing/2014/main" id="{213AE98F-2410-6BC6-E224-08035E650453}"/>
              </a:ext>
            </a:extLst>
          </p:cNvPr>
          <p:cNvSpPr>
            <a:spLocks noGrp="1" noChangeAspect="1"/>
          </p:cNvSpPr>
          <p:nvPr>
            <p:ph type="pic" sz="quarter" idx="14"/>
          </p:nvPr>
        </p:nvSpPr>
        <p:spPr>
          <a:xfrm>
            <a:off x="3997929"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3" name="Content Placeholder 10">
            <a:extLst>
              <a:ext uri="{FF2B5EF4-FFF2-40B4-BE49-F238E27FC236}">
                <a16:creationId xmlns:a16="http://schemas.microsoft.com/office/drawing/2014/main" id="{C41A5A4D-B5BE-AA67-1C20-C9F703E93900}"/>
              </a:ext>
            </a:extLst>
          </p:cNvPr>
          <p:cNvSpPr>
            <a:spLocks noGrp="1"/>
          </p:cNvSpPr>
          <p:nvPr>
            <p:ph sz="quarter" idx="15" hasCustomPrompt="1"/>
          </p:nvPr>
        </p:nvSpPr>
        <p:spPr>
          <a:xfrm>
            <a:off x="3997929"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4" name="Content Placeholder 10">
            <a:extLst>
              <a:ext uri="{FF2B5EF4-FFF2-40B4-BE49-F238E27FC236}">
                <a16:creationId xmlns:a16="http://schemas.microsoft.com/office/drawing/2014/main" id="{3A8F60B0-11A1-E040-CBE1-CDA52EAD8827}"/>
              </a:ext>
            </a:extLst>
          </p:cNvPr>
          <p:cNvSpPr>
            <a:spLocks noGrp="1"/>
          </p:cNvSpPr>
          <p:nvPr>
            <p:ph sz="quarter" idx="16" hasCustomPrompt="1"/>
          </p:nvPr>
        </p:nvSpPr>
        <p:spPr>
          <a:xfrm>
            <a:off x="3997929"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
        <p:nvSpPr>
          <p:cNvPr id="7" name="Picture Placeholder 10">
            <a:extLst>
              <a:ext uri="{FF2B5EF4-FFF2-40B4-BE49-F238E27FC236}">
                <a16:creationId xmlns:a16="http://schemas.microsoft.com/office/drawing/2014/main" id="{807B5F5A-BCED-E8D4-DB63-9EA013E71BCA}"/>
              </a:ext>
            </a:extLst>
          </p:cNvPr>
          <p:cNvSpPr>
            <a:spLocks noGrp="1" noChangeAspect="1"/>
          </p:cNvSpPr>
          <p:nvPr>
            <p:ph type="pic" sz="quarter" idx="17"/>
          </p:nvPr>
        </p:nvSpPr>
        <p:spPr>
          <a:xfrm>
            <a:off x="7749797"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8" name="Content Placeholder 10">
            <a:extLst>
              <a:ext uri="{FF2B5EF4-FFF2-40B4-BE49-F238E27FC236}">
                <a16:creationId xmlns:a16="http://schemas.microsoft.com/office/drawing/2014/main" id="{9F224082-9089-8D51-A15C-72231C54F92E}"/>
              </a:ext>
            </a:extLst>
          </p:cNvPr>
          <p:cNvSpPr>
            <a:spLocks noGrp="1"/>
          </p:cNvSpPr>
          <p:nvPr>
            <p:ph sz="quarter" idx="18" hasCustomPrompt="1"/>
          </p:nvPr>
        </p:nvSpPr>
        <p:spPr>
          <a:xfrm>
            <a:off x="7749797"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9" name="Content Placeholder 10">
            <a:extLst>
              <a:ext uri="{FF2B5EF4-FFF2-40B4-BE49-F238E27FC236}">
                <a16:creationId xmlns:a16="http://schemas.microsoft.com/office/drawing/2014/main" id="{857A4BCE-BEF3-1EC5-F1A1-8172CE284331}"/>
              </a:ext>
            </a:extLst>
          </p:cNvPr>
          <p:cNvSpPr>
            <a:spLocks noGrp="1"/>
          </p:cNvSpPr>
          <p:nvPr>
            <p:ph sz="quarter" idx="19" hasCustomPrompt="1"/>
          </p:nvPr>
        </p:nvSpPr>
        <p:spPr>
          <a:xfrm>
            <a:off x="7749797"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Tree>
    <p:extLst>
      <p:ext uri="{BB962C8B-B14F-4D97-AF65-F5344CB8AC3E}">
        <p14:creationId xmlns:p14="http://schemas.microsoft.com/office/powerpoint/2010/main" val="490017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3DE81E0-8574-75DD-74B7-9ECB8845309A}"/>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2220036-3022-6A34-1C36-848E44EE934D}"/>
              </a:ext>
            </a:extLst>
          </p:cNvPr>
          <p:cNvPicPr>
            <a:picLocks noChangeAspect="1"/>
          </p:cNvPicPr>
          <p:nvPr userDrawn="1"/>
        </p:nvPicPr>
        <p:blipFill>
          <a:blip r:embed="rId2"/>
          <a:stretch>
            <a:fillRect/>
          </a:stretch>
        </p:blipFill>
        <p:spPr>
          <a:xfrm>
            <a:off x="-3310423" y="-4021272"/>
            <a:ext cx="3962400" cy="2654300"/>
          </a:xfrm>
          <a:prstGeom prst="rect">
            <a:avLst/>
          </a:prstGeom>
        </p:spPr>
      </p:pic>
      <p:sp>
        <p:nvSpPr>
          <p:cNvPr id="4" name="Text Placeholder 3">
            <a:extLst>
              <a:ext uri="{FF2B5EF4-FFF2-40B4-BE49-F238E27FC236}">
                <a16:creationId xmlns:a16="http://schemas.microsoft.com/office/drawing/2014/main" id="{087A97DE-57EB-3823-93D3-F36E9931B19A}"/>
              </a:ext>
            </a:extLst>
          </p:cNvPr>
          <p:cNvSpPr txBox="1">
            <a:spLocks/>
          </p:cNvSpPr>
          <p:nvPr userDrawn="1"/>
        </p:nvSpPr>
        <p:spPr>
          <a:xfrm>
            <a:off x="4034946" y="2705725"/>
            <a:ext cx="6790944" cy="1446550"/>
          </a:xfrm>
          <a:prstGeom prst="rect">
            <a:avLst/>
          </a:prstGeom>
        </p:spPr>
        <p:txBody>
          <a:bodyPr vert="horz" wrap="square" lIns="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800" b="1" i="0" u="none" strike="noStrike" kern="1200" cap="none" spc="0" normalizeH="0" baseline="0" noProof="0">
                <a:ln>
                  <a:noFill/>
                </a:ln>
                <a:solidFill>
                  <a:srgbClr val="FFFFFF"/>
                </a:solidFill>
                <a:effectLst/>
                <a:uLnTx/>
                <a:uFillTx/>
                <a:latin typeface="Gill Sans Nova" panose="020B0602020104020203" pitchFamily="34" charset="0"/>
                <a:ea typeface="+mn-ea"/>
                <a:cs typeface="Agency FB" panose="020F0502020204030204" pitchFamily="34" charset="0"/>
              </a:rPr>
              <a:t>Thank You</a:t>
            </a:r>
          </a:p>
        </p:txBody>
      </p:sp>
      <p:pic>
        <p:nvPicPr>
          <p:cNvPr id="5" name="Picture 4">
            <a:extLst>
              <a:ext uri="{FF2B5EF4-FFF2-40B4-BE49-F238E27FC236}">
                <a16:creationId xmlns:a16="http://schemas.microsoft.com/office/drawing/2014/main" id="{44713FED-84E2-71C3-CDC2-E2C3A63B5C91}"/>
              </a:ext>
            </a:extLst>
          </p:cNvPr>
          <p:cNvPicPr>
            <a:picLocks noChangeAspect="1"/>
          </p:cNvPicPr>
          <p:nvPr userDrawn="1"/>
        </p:nvPicPr>
        <p:blipFill>
          <a:blip r:embed="rId3"/>
          <a:stretch>
            <a:fillRect/>
          </a:stretch>
        </p:blipFill>
        <p:spPr>
          <a:xfrm>
            <a:off x="-5730985" y="6041187"/>
            <a:ext cx="7288530" cy="2375521"/>
          </a:xfrm>
          <a:prstGeom prst="rect">
            <a:avLst/>
          </a:prstGeom>
        </p:spPr>
      </p:pic>
      <p:pic>
        <p:nvPicPr>
          <p:cNvPr id="6" name="Picture 5">
            <a:extLst>
              <a:ext uri="{FF2B5EF4-FFF2-40B4-BE49-F238E27FC236}">
                <a16:creationId xmlns:a16="http://schemas.microsoft.com/office/drawing/2014/main" id="{2BB56589-63D7-C702-CFF2-2583156400CE}"/>
              </a:ext>
            </a:extLst>
          </p:cNvPr>
          <p:cNvPicPr>
            <a:picLocks noChangeAspect="1"/>
          </p:cNvPicPr>
          <p:nvPr userDrawn="1"/>
        </p:nvPicPr>
        <p:blipFill>
          <a:blip r:embed="rId4"/>
          <a:stretch>
            <a:fillRect/>
          </a:stretch>
        </p:blipFill>
        <p:spPr>
          <a:xfrm>
            <a:off x="1907124" y="6041186"/>
            <a:ext cx="2268000" cy="2268000"/>
          </a:xfrm>
          <a:prstGeom prst="rect">
            <a:avLst/>
          </a:prstGeom>
        </p:spPr>
      </p:pic>
      <p:pic>
        <p:nvPicPr>
          <p:cNvPr id="7" name="Picture 6">
            <a:extLst>
              <a:ext uri="{FF2B5EF4-FFF2-40B4-BE49-F238E27FC236}">
                <a16:creationId xmlns:a16="http://schemas.microsoft.com/office/drawing/2014/main" id="{F437C9C4-7ABB-8E59-6C5B-133D21C3E51C}"/>
              </a:ext>
            </a:extLst>
          </p:cNvPr>
          <p:cNvPicPr>
            <a:picLocks noChangeAspect="1"/>
          </p:cNvPicPr>
          <p:nvPr userDrawn="1"/>
        </p:nvPicPr>
        <p:blipFill>
          <a:blip r:embed="rId3"/>
          <a:stretch>
            <a:fillRect/>
          </a:stretch>
        </p:blipFill>
        <p:spPr>
          <a:xfrm>
            <a:off x="10405277" y="-1615198"/>
            <a:ext cx="7288530" cy="2375521"/>
          </a:xfrm>
          <a:prstGeom prst="rect">
            <a:avLst/>
          </a:prstGeom>
        </p:spPr>
      </p:pic>
      <p:pic>
        <p:nvPicPr>
          <p:cNvPr id="8" name="Picture 7">
            <a:extLst>
              <a:ext uri="{FF2B5EF4-FFF2-40B4-BE49-F238E27FC236}">
                <a16:creationId xmlns:a16="http://schemas.microsoft.com/office/drawing/2014/main" id="{D7C79C3B-2B42-9528-76BE-B69E60A327BE}"/>
              </a:ext>
            </a:extLst>
          </p:cNvPr>
          <p:cNvPicPr>
            <a:picLocks noChangeAspect="1"/>
          </p:cNvPicPr>
          <p:nvPr userDrawn="1"/>
        </p:nvPicPr>
        <p:blipFill>
          <a:blip r:embed="rId5"/>
          <a:stretch>
            <a:fillRect/>
          </a:stretch>
        </p:blipFill>
        <p:spPr>
          <a:xfrm>
            <a:off x="4524248" y="6041187"/>
            <a:ext cx="12744000" cy="2376000"/>
          </a:xfrm>
          <a:prstGeom prst="rect">
            <a:avLst/>
          </a:prstGeom>
        </p:spPr>
      </p:pic>
      <p:pic>
        <p:nvPicPr>
          <p:cNvPr id="9" name="Picture 8">
            <a:extLst>
              <a:ext uri="{FF2B5EF4-FFF2-40B4-BE49-F238E27FC236}">
                <a16:creationId xmlns:a16="http://schemas.microsoft.com/office/drawing/2014/main" id="{323D1C56-C03A-98DE-1A51-C0D858B2CB70}"/>
              </a:ext>
            </a:extLst>
          </p:cNvPr>
          <p:cNvPicPr>
            <a:picLocks noChangeAspect="1"/>
          </p:cNvPicPr>
          <p:nvPr userDrawn="1"/>
        </p:nvPicPr>
        <p:blipFill>
          <a:blip r:embed="rId6"/>
          <a:stretch>
            <a:fillRect/>
          </a:stretch>
        </p:blipFill>
        <p:spPr>
          <a:xfrm>
            <a:off x="-4544455" y="-1615198"/>
            <a:ext cx="12204000" cy="2376000"/>
          </a:xfrm>
          <a:prstGeom prst="rect">
            <a:avLst/>
          </a:prstGeom>
        </p:spPr>
      </p:pic>
      <p:pic>
        <p:nvPicPr>
          <p:cNvPr id="10" name="Picture 9">
            <a:extLst>
              <a:ext uri="{FF2B5EF4-FFF2-40B4-BE49-F238E27FC236}">
                <a16:creationId xmlns:a16="http://schemas.microsoft.com/office/drawing/2014/main" id="{F24655D8-886E-A28D-B808-BD8398935ADB}"/>
              </a:ext>
            </a:extLst>
          </p:cNvPr>
          <p:cNvPicPr>
            <a:picLocks noChangeAspect="1"/>
          </p:cNvPicPr>
          <p:nvPr userDrawn="1"/>
        </p:nvPicPr>
        <p:blipFill>
          <a:blip r:embed="rId7"/>
          <a:stretch>
            <a:fillRect/>
          </a:stretch>
        </p:blipFill>
        <p:spPr>
          <a:xfrm>
            <a:off x="7898411" y="-1615198"/>
            <a:ext cx="2268000" cy="2268000"/>
          </a:xfrm>
          <a:prstGeom prst="rect">
            <a:avLst/>
          </a:prstGeom>
        </p:spPr>
      </p:pic>
      <p:cxnSp>
        <p:nvCxnSpPr>
          <p:cNvPr id="11" name="Straight Connector 10">
            <a:extLst>
              <a:ext uri="{FF2B5EF4-FFF2-40B4-BE49-F238E27FC236}">
                <a16:creationId xmlns:a16="http://schemas.microsoft.com/office/drawing/2014/main" id="{F902B608-8069-2190-359D-AB455D75FB32}"/>
              </a:ext>
            </a:extLst>
          </p:cNvPr>
          <p:cNvCxnSpPr>
            <a:cxnSpLocks/>
          </p:cNvCxnSpPr>
          <p:nvPr userDrawn="1"/>
        </p:nvCxnSpPr>
        <p:spPr>
          <a:xfrm>
            <a:off x="3346704" y="1883664"/>
            <a:ext cx="0" cy="309067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A316BDE3-A355-85BE-2FE4-D695D9FCDB04}"/>
              </a:ext>
            </a:extLst>
          </p:cNvPr>
          <p:cNvGrpSpPr/>
          <p:nvPr userDrawn="1"/>
        </p:nvGrpSpPr>
        <p:grpSpPr>
          <a:xfrm>
            <a:off x="969521" y="2851919"/>
            <a:ext cx="1875205" cy="1154162"/>
            <a:chOff x="969521" y="3101035"/>
            <a:chExt cx="1875205" cy="1154162"/>
          </a:xfrm>
        </p:grpSpPr>
        <p:pic>
          <p:nvPicPr>
            <p:cNvPr id="13" name="Picture 12">
              <a:extLst>
                <a:ext uri="{FF2B5EF4-FFF2-40B4-BE49-F238E27FC236}">
                  <a16:creationId xmlns:a16="http://schemas.microsoft.com/office/drawing/2014/main" id="{4EDA314F-0F81-FBE1-3C79-C570D258670F}"/>
                </a:ext>
              </a:extLst>
            </p:cNvPr>
            <p:cNvPicPr>
              <a:picLocks noChangeAspect="1"/>
            </p:cNvPicPr>
            <p:nvPr/>
          </p:nvPicPr>
          <p:blipFill>
            <a:blip r:embed="rId8"/>
            <a:stretch>
              <a:fillRect/>
            </a:stretch>
          </p:blipFill>
          <p:spPr>
            <a:xfrm>
              <a:off x="1155785" y="3101035"/>
              <a:ext cx="1502678" cy="655931"/>
            </a:xfrm>
            <a:prstGeom prst="rect">
              <a:avLst/>
            </a:prstGeom>
          </p:spPr>
        </p:pic>
        <p:sp>
          <p:nvSpPr>
            <p:cNvPr id="14" name="Text Placeholder 3">
              <a:extLst>
                <a:ext uri="{FF2B5EF4-FFF2-40B4-BE49-F238E27FC236}">
                  <a16:creationId xmlns:a16="http://schemas.microsoft.com/office/drawing/2014/main" id="{67055D93-5D2D-DB67-4953-B25ABD163223}"/>
                </a:ext>
              </a:extLst>
            </p:cNvPr>
            <p:cNvSpPr txBox="1">
              <a:spLocks/>
            </p:cNvSpPr>
            <p:nvPr/>
          </p:nvSpPr>
          <p:spPr>
            <a:xfrm>
              <a:off x="969521" y="3885865"/>
              <a:ext cx="1875205" cy="369332"/>
            </a:xfrm>
            <a:prstGeom prst="rect">
              <a:avLst/>
            </a:prstGeom>
          </p:spPr>
          <p:txBody>
            <a:bodyPr vert="horz" wrap="square"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u="none" strike="noStrike" kern="1200" cap="none" spc="0" normalizeH="0" baseline="0" noProof="0" err="1">
                  <a:ln>
                    <a:noFill/>
                  </a:ln>
                  <a:solidFill>
                    <a:schemeClr val="bg1"/>
                  </a:solidFill>
                  <a:effectLst/>
                  <a:uLnTx/>
                  <a:uFillTx/>
                  <a:latin typeface="Gill Sans Nova" panose="020B0602020104020203" pitchFamily="34" charset="0"/>
                  <a:cs typeface="Agency FB" panose="020F0502020204030204" pitchFamily="34" charset="0"/>
                </a:rPr>
                <a:t>abacusdata.ca</a:t>
              </a:r>
              <a:endParaRPr kumimoji="0" lang="en-CA" sz="1800" b="1" u="none" strike="noStrike" kern="1200" cap="none" spc="0" normalizeH="0" baseline="0" noProof="0">
                <a:ln>
                  <a:noFill/>
                </a:ln>
                <a:solidFill>
                  <a:schemeClr val="bg1"/>
                </a:solidFill>
                <a:effectLst/>
                <a:uLnTx/>
                <a:uFillTx/>
                <a:latin typeface="Gill Sans Nova" panose="020B0602020104020203" pitchFamily="34" charset="0"/>
                <a:cs typeface="Agency FB" panose="020F0502020204030204" pitchFamily="34" charset="0"/>
              </a:endParaRPr>
            </a:p>
          </p:txBody>
        </p:sp>
      </p:grpSp>
      <p:sp>
        <p:nvSpPr>
          <p:cNvPr id="15" name="Rectangle 14">
            <a:extLst>
              <a:ext uri="{FF2B5EF4-FFF2-40B4-BE49-F238E27FC236}">
                <a16:creationId xmlns:a16="http://schemas.microsoft.com/office/drawing/2014/main" id="{8E22C9C0-4447-F104-4554-FFEC10D3F95C}"/>
              </a:ext>
            </a:extLst>
          </p:cNvPr>
          <p:cNvSpPr/>
          <p:nvPr userDrawn="1"/>
        </p:nvSpPr>
        <p:spPr>
          <a:xfrm>
            <a:off x="12191999" y="-2387600"/>
            <a:ext cx="6790937" cy="12445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F49FDF4-6D0D-7B08-D23C-677036DA5F9D}"/>
              </a:ext>
            </a:extLst>
          </p:cNvPr>
          <p:cNvSpPr/>
          <p:nvPr userDrawn="1"/>
        </p:nvSpPr>
        <p:spPr>
          <a:xfrm>
            <a:off x="-6816120" y="-2387600"/>
            <a:ext cx="6790937" cy="12445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04959B7-7E70-36D4-DF82-0B8FBFA55471}"/>
              </a:ext>
            </a:extLst>
          </p:cNvPr>
          <p:cNvSpPr/>
          <p:nvPr userDrawn="1"/>
        </p:nvSpPr>
        <p:spPr>
          <a:xfrm>
            <a:off x="-4544454" y="-7620000"/>
            <a:ext cx="17682302" cy="7619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B2C47AE-FEC3-B67C-B79D-73E6DABD9017}"/>
              </a:ext>
            </a:extLst>
          </p:cNvPr>
          <p:cNvSpPr/>
          <p:nvPr userDrawn="1"/>
        </p:nvSpPr>
        <p:spPr>
          <a:xfrm>
            <a:off x="-4544454" y="6858000"/>
            <a:ext cx="17682302" cy="7619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1607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151219"/>
            </a:gs>
            <a:gs pos="100000">
              <a:srgbClr val="201E30"/>
            </a:gs>
          </a:gsLst>
          <a:lin ang="54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BCF1FF-22F9-F188-D91D-B5958C7C6F50}"/>
              </a:ext>
            </a:extLst>
          </p:cNvPr>
          <p:cNvSpPr/>
          <p:nvPr userDrawn="1"/>
        </p:nvSpPr>
        <p:spPr>
          <a:xfrm>
            <a:off x="0" y="-11948"/>
            <a:ext cx="12192000" cy="6869948"/>
          </a:xfrm>
          <a:prstGeom prst="rect">
            <a:avLst/>
          </a:prstGeom>
          <a:gradFill>
            <a:gsLst>
              <a:gs pos="0">
                <a:srgbClr val="151219"/>
              </a:gs>
              <a:gs pos="100000">
                <a:srgbClr val="201E3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7716376-1591-E9A8-8D09-577A770EEC41}"/>
              </a:ext>
            </a:extLst>
          </p:cNvPr>
          <p:cNvPicPr>
            <a:picLocks noChangeAspect="1"/>
          </p:cNvPicPr>
          <p:nvPr userDrawn="1"/>
        </p:nvPicPr>
        <p:blipFill>
          <a:blip r:embed="rId2"/>
          <a:stretch>
            <a:fillRect/>
          </a:stretch>
        </p:blipFill>
        <p:spPr>
          <a:xfrm>
            <a:off x="560537" y="409993"/>
            <a:ext cx="857716" cy="374400"/>
          </a:xfrm>
          <a:prstGeom prst="rect">
            <a:avLst/>
          </a:prstGeom>
        </p:spPr>
      </p:pic>
      <p:pic>
        <p:nvPicPr>
          <p:cNvPr id="3" name="Graphic 1">
            <a:extLst>
              <a:ext uri="{FF2B5EF4-FFF2-40B4-BE49-F238E27FC236}">
                <a16:creationId xmlns:a16="http://schemas.microsoft.com/office/drawing/2014/main" id="{88E583E4-90EE-00D2-0987-FDEAF21BCC0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r="24490"/>
          <a:stretch/>
        </p:blipFill>
        <p:spPr>
          <a:xfrm>
            <a:off x="5658105" y="-11948"/>
            <a:ext cx="6533896" cy="6869948"/>
          </a:xfrm>
          <a:prstGeom prst="rect">
            <a:avLst/>
          </a:prstGeom>
        </p:spPr>
      </p:pic>
      <p:sp>
        <p:nvSpPr>
          <p:cNvPr id="8" name="Content Placeholder 7">
            <a:extLst>
              <a:ext uri="{FF2B5EF4-FFF2-40B4-BE49-F238E27FC236}">
                <a16:creationId xmlns:a16="http://schemas.microsoft.com/office/drawing/2014/main" id="{FBD44262-C74F-2037-AB65-C9508835A7FF}"/>
              </a:ext>
            </a:extLst>
          </p:cNvPr>
          <p:cNvSpPr>
            <a:spLocks noGrp="1"/>
          </p:cNvSpPr>
          <p:nvPr>
            <p:ph sz="quarter" idx="10" hasCustomPrompt="1"/>
          </p:nvPr>
        </p:nvSpPr>
        <p:spPr>
          <a:xfrm>
            <a:off x="454457" y="1616659"/>
            <a:ext cx="4803339" cy="3357563"/>
          </a:xfrm>
          <a:prstGeom prst="rect">
            <a:avLst/>
          </a:prstGeom>
        </p:spPr>
        <p:txBody>
          <a:bodyPr anchor="ctr"/>
          <a:lstStyle>
            <a:lvl1pPr marL="0" indent="0">
              <a:buNone/>
              <a:defRPr sz="4400" b="1" i="0">
                <a:solidFill>
                  <a:schemeClr val="bg1"/>
                </a:solidFill>
                <a:latin typeface="Gill Sans Nova" panose="020B0602020104020203" pitchFamily="34" charset="0"/>
              </a:defRPr>
            </a:lvl1pPr>
          </a:lstStyle>
          <a:p>
            <a:pPr lvl="0"/>
            <a:r>
              <a:rPr lang="en-US"/>
              <a:t>Presentation title here</a:t>
            </a:r>
          </a:p>
        </p:txBody>
      </p:sp>
      <p:sp>
        <p:nvSpPr>
          <p:cNvPr id="22" name="Text Placeholder 21">
            <a:extLst>
              <a:ext uri="{FF2B5EF4-FFF2-40B4-BE49-F238E27FC236}">
                <a16:creationId xmlns:a16="http://schemas.microsoft.com/office/drawing/2014/main" id="{F40DE3CD-DD4C-3B00-78CB-BF979EA73321}"/>
              </a:ext>
            </a:extLst>
          </p:cNvPr>
          <p:cNvSpPr>
            <a:spLocks noGrp="1"/>
          </p:cNvSpPr>
          <p:nvPr>
            <p:ph type="body" sz="quarter" idx="11" hasCustomPrompt="1"/>
          </p:nvPr>
        </p:nvSpPr>
        <p:spPr>
          <a:xfrm>
            <a:off x="454457" y="6013405"/>
            <a:ext cx="3171827" cy="426399"/>
          </a:xfrm>
          <a:prstGeom prst="rect">
            <a:avLst/>
          </a:prstGeom>
        </p:spPr>
        <p:txBody>
          <a:bodyPr wrap="square">
            <a:spAutoFit/>
          </a:bodyPr>
          <a:lstStyle>
            <a:lvl1pPr marL="0" indent="0">
              <a:buNone/>
              <a:defRPr sz="2400" b="0" i="0">
                <a:solidFill>
                  <a:schemeClr val="bg1"/>
                </a:solidFill>
                <a:latin typeface="Gill Sans Nova" panose="020B0602020104020203" pitchFamily="34" charset="0"/>
              </a:defRPr>
            </a:lvl1pPr>
            <a:lvl2pPr>
              <a:defRPr sz="2400"/>
            </a:lvl2pPr>
            <a:lvl3pPr>
              <a:defRPr sz="2400"/>
            </a:lvl3pPr>
            <a:lvl4pPr>
              <a:defRPr sz="2400"/>
            </a:lvl4pPr>
            <a:lvl5pPr>
              <a:defRPr sz="2400"/>
            </a:lvl5pPr>
          </a:lstStyle>
          <a:p>
            <a:pPr lvl="0"/>
            <a:r>
              <a:rPr lang="en-US"/>
              <a:t>Date here</a:t>
            </a:r>
          </a:p>
        </p:txBody>
      </p:sp>
    </p:spTree>
    <p:extLst>
      <p:ext uri="{BB962C8B-B14F-4D97-AF65-F5344CB8AC3E}">
        <p14:creationId xmlns:p14="http://schemas.microsoft.com/office/powerpoint/2010/main" val="7823836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4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0841C62-3600-5952-47D2-99FCB5AE7C68}"/>
              </a:ext>
            </a:extLst>
          </p:cNvPr>
          <p:cNvSpPr txBox="1">
            <a:spLocks/>
          </p:cNvSpPr>
          <p:nvPr userDrawn="1"/>
        </p:nvSpPr>
        <p:spPr>
          <a:xfrm>
            <a:off x="534845" y="724959"/>
            <a:ext cx="11157283" cy="523220"/>
          </a:xfrm>
          <a:prstGeom prst="rect">
            <a:avLst/>
          </a:prstGeom>
        </p:spPr>
        <p:txBody>
          <a:bodyPr vert="horz"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800" b="1">
                <a:solidFill>
                  <a:schemeClr val="bg1"/>
                </a:solidFill>
                <a:latin typeface="Gill Sans Nova" panose="020B0602020104020203" pitchFamily="34" charset="0"/>
                <a:cs typeface="Agency FB" panose="020F0502020204030204" pitchFamily="34" charset="0"/>
              </a:rPr>
              <a:t>Table of</a:t>
            </a:r>
            <a:endParaRPr lang="en-CA" sz="2800" b="1">
              <a:solidFill>
                <a:schemeClr val="bg1"/>
              </a:solidFill>
              <a:latin typeface="Gill Sans Nova" panose="020B0602020104020203" pitchFamily="34" charset="0"/>
              <a:cs typeface="Agency FB" panose="020F0502020204030204" pitchFamily="34" charset="0"/>
            </a:endParaRPr>
          </a:p>
        </p:txBody>
      </p:sp>
      <p:sp>
        <p:nvSpPr>
          <p:cNvPr id="6" name="TextBox 5">
            <a:extLst>
              <a:ext uri="{FF2B5EF4-FFF2-40B4-BE49-F238E27FC236}">
                <a16:creationId xmlns:a16="http://schemas.microsoft.com/office/drawing/2014/main" id="{B990BAA4-3FF1-8940-21F6-85FDA4AF8779}"/>
              </a:ext>
            </a:extLst>
          </p:cNvPr>
          <p:cNvSpPr txBox="1"/>
          <p:nvPr userDrawn="1"/>
        </p:nvSpPr>
        <p:spPr>
          <a:xfrm>
            <a:off x="461693" y="986569"/>
            <a:ext cx="6099048" cy="1446550"/>
          </a:xfrm>
          <a:prstGeom prst="rect">
            <a:avLst/>
          </a:prstGeom>
          <a:noFill/>
        </p:spPr>
        <p:txBody>
          <a:bodyPr wrap="square">
            <a:spAutoFit/>
          </a:bodyPr>
          <a:lstStyle/>
          <a:p>
            <a:pPr marL="0" indent="0">
              <a:lnSpc>
                <a:spcPct val="100000"/>
              </a:lnSpc>
              <a:buNone/>
            </a:pPr>
            <a:r>
              <a:rPr lang="en-US" sz="8800" b="1">
                <a:gradFill>
                  <a:gsLst>
                    <a:gs pos="0">
                      <a:srgbClr val="499659"/>
                    </a:gs>
                    <a:gs pos="100000">
                      <a:srgbClr val="6AB86E"/>
                    </a:gs>
                  </a:gsLst>
                  <a:lin ang="0" scaled="0"/>
                </a:gradFill>
                <a:latin typeface="Gill Sans Nova" panose="020B0602020104020203" pitchFamily="34" charset="0"/>
                <a:cs typeface="Agency FB" panose="020F0502020204030204" pitchFamily="34" charset="0"/>
              </a:rPr>
              <a:t>Contents</a:t>
            </a:r>
            <a:endParaRPr lang="en-CA" sz="8800" b="1">
              <a:gradFill>
                <a:gsLst>
                  <a:gs pos="0">
                    <a:srgbClr val="499659"/>
                  </a:gs>
                  <a:gs pos="100000">
                    <a:srgbClr val="6AB86E"/>
                  </a:gs>
                </a:gsLst>
                <a:lin ang="0" scaled="0"/>
              </a:gradFill>
              <a:latin typeface="Gill Sans Nova" panose="020B0602020104020203" pitchFamily="34" charset="0"/>
              <a:cs typeface="Agency FB" panose="020F0502020204030204" pitchFamily="34" charset="0"/>
            </a:endParaRPr>
          </a:p>
        </p:txBody>
      </p:sp>
    </p:spTree>
    <p:extLst>
      <p:ext uri="{BB962C8B-B14F-4D97-AF65-F5344CB8AC3E}">
        <p14:creationId xmlns:p14="http://schemas.microsoft.com/office/powerpoint/2010/main" val="5810977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3"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col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solidFill>
                  <a:schemeClr val="bg1"/>
                </a:solidFill>
                <a:latin typeface="Gill Sans Nova" panose="020B0602020104020203" pitchFamily="34" charset="0"/>
              </a:defRPr>
            </a:lvl1pPr>
          </a:lstStyle>
          <a:p>
            <a:pPr lvl="0"/>
            <a:r>
              <a:rPr lang="en-US"/>
              <a:t>Headline here</a:t>
            </a:r>
          </a:p>
        </p:txBody>
      </p:sp>
      <p:sp>
        <p:nvSpPr>
          <p:cNvPr id="8" name="Text Placeholder 7">
            <a:extLst>
              <a:ext uri="{FF2B5EF4-FFF2-40B4-BE49-F238E27FC236}">
                <a16:creationId xmlns:a16="http://schemas.microsoft.com/office/drawing/2014/main" id="{E88C2453-3052-2F14-415F-4CB294035BB2}"/>
              </a:ext>
            </a:extLst>
          </p:cNvPr>
          <p:cNvSpPr>
            <a:spLocks noGrp="1"/>
          </p:cNvSpPr>
          <p:nvPr>
            <p:ph type="body" sz="quarter" idx="11"/>
          </p:nvPr>
        </p:nvSpPr>
        <p:spPr>
          <a:xfrm>
            <a:off x="350019" y="1366834"/>
            <a:ext cx="11155362" cy="4718050"/>
          </a:xfrm>
          <a:prstGeom prst="rect">
            <a:avLst/>
          </a:prstGeom>
        </p:spPr>
        <p:txBody>
          <a:bodyPr/>
          <a:lstStyle>
            <a:lvl1pPr marL="0" indent="0">
              <a:buNone/>
              <a:defRPr sz="2400" b="0" i="0">
                <a:solidFill>
                  <a:schemeClr val="bg1"/>
                </a:solidFill>
                <a:latin typeface="Gill Sans Nova" panose="020B0602020104020203" pitchFamily="34" charset="0"/>
              </a:defRPr>
            </a:lvl1pPr>
            <a:lvl2pPr>
              <a:defRPr sz="2000" b="0" i="0">
                <a:solidFill>
                  <a:schemeClr val="bg1"/>
                </a:solidFill>
                <a:latin typeface="Gill Sans Nova" panose="020B0602020104020203" pitchFamily="34" charset="0"/>
              </a:defRPr>
            </a:lvl2pPr>
            <a:lvl3pPr>
              <a:defRPr sz="1800" b="0" i="0">
                <a:solidFill>
                  <a:schemeClr val="bg1"/>
                </a:solidFill>
                <a:latin typeface="Gill Sans Nova" panose="020B0602020104020203" pitchFamily="34" charset="0"/>
              </a:defRPr>
            </a:lvl3pPr>
            <a:lvl4pPr>
              <a:defRPr sz="1600" b="0" i="0">
                <a:solidFill>
                  <a:schemeClr val="bg1"/>
                </a:solidFill>
                <a:latin typeface="Gill Sans Nova" panose="020B0602020104020203" pitchFamily="34" charset="0"/>
              </a:defRPr>
            </a:lvl4pPr>
            <a:lvl5pPr>
              <a:defRPr sz="1600" b="0" i="0">
                <a:solidFill>
                  <a:schemeClr val="bg1"/>
                </a:solidFill>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4125500"/>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col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solidFill>
                  <a:schemeClr val="bg1"/>
                </a:solidFill>
                <a:latin typeface="Gill Sans Nova" panose="020B0602020104020203" pitchFamily="34" charset="0"/>
              </a:defRPr>
            </a:lvl1pPr>
          </a:lstStyle>
          <a:p>
            <a:pPr lvl="0"/>
            <a:r>
              <a:rPr lang="en-US"/>
              <a:t>Headline here</a:t>
            </a:r>
          </a:p>
        </p:txBody>
      </p:sp>
      <p:sp>
        <p:nvSpPr>
          <p:cNvPr id="8" name="Text Placeholder 7">
            <a:extLst>
              <a:ext uri="{FF2B5EF4-FFF2-40B4-BE49-F238E27FC236}">
                <a16:creationId xmlns:a16="http://schemas.microsoft.com/office/drawing/2014/main" id="{E88C2453-3052-2F14-415F-4CB294035BB2}"/>
              </a:ext>
            </a:extLst>
          </p:cNvPr>
          <p:cNvSpPr>
            <a:spLocks noGrp="1"/>
          </p:cNvSpPr>
          <p:nvPr>
            <p:ph type="body" sz="quarter" idx="11"/>
          </p:nvPr>
        </p:nvSpPr>
        <p:spPr>
          <a:xfrm>
            <a:off x="350019" y="1366834"/>
            <a:ext cx="5577681" cy="4718050"/>
          </a:xfrm>
          <a:prstGeom prst="rect">
            <a:avLst/>
          </a:prstGeom>
        </p:spPr>
        <p:txBody>
          <a:bodyPr/>
          <a:lstStyle>
            <a:lvl1pPr marL="0" indent="0">
              <a:buNone/>
              <a:defRPr sz="2400" b="0" i="0">
                <a:solidFill>
                  <a:schemeClr val="bg1"/>
                </a:solidFill>
                <a:latin typeface="Gill Sans Nova" panose="020B0602020104020203" pitchFamily="34" charset="0"/>
              </a:defRPr>
            </a:lvl1pPr>
            <a:lvl2pPr>
              <a:defRPr sz="2000" b="0" i="0">
                <a:solidFill>
                  <a:schemeClr val="bg1"/>
                </a:solidFill>
                <a:latin typeface="Gill Sans Nova" panose="020B0602020104020203" pitchFamily="34" charset="0"/>
              </a:defRPr>
            </a:lvl2pPr>
            <a:lvl3pPr>
              <a:defRPr sz="1800" b="0" i="0">
                <a:solidFill>
                  <a:schemeClr val="bg1"/>
                </a:solidFill>
                <a:latin typeface="Gill Sans Nova" panose="020B0602020104020203" pitchFamily="34" charset="0"/>
              </a:defRPr>
            </a:lvl3pPr>
            <a:lvl4pPr>
              <a:defRPr sz="1600" b="0" i="0">
                <a:solidFill>
                  <a:schemeClr val="bg1"/>
                </a:solidFill>
                <a:latin typeface="Gill Sans Nova" panose="020B0602020104020203" pitchFamily="34" charset="0"/>
              </a:defRPr>
            </a:lvl4pPr>
            <a:lvl5pPr>
              <a:defRPr sz="1600" b="0" i="0">
                <a:solidFill>
                  <a:schemeClr val="bg1"/>
                </a:solidFill>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7">
            <a:extLst>
              <a:ext uri="{FF2B5EF4-FFF2-40B4-BE49-F238E27FC236}">
                <a16:creationId xmlns:a16="http://schemas.microsoft.com/office/drawing/2014/main" id="{BDA72796-ECB3-8088-5E33-71319B234C93}"/>
              </a:ext>
            </a:extLst>
          </p:cNvPr>
          <p:cNvSpPr>
            <a:spLocks noGrp="1"/>
          </p:cNvSpPr>
          <p:nvPr>
            <p:ph type="body" sz="quarter" idx="12"/>
          </p:nvPr>
        </p:nvSpPr>
        <p:spPr>
          <a:xfrm>
            <a:off x="6096000" y="1366834"/>
            <a:ext cx="5577681" cy="4718050"/>
          </a:xfrm>
          <a:prstGeom prst="rect">
            <a:avLst/>
          </a:prstGeom>
        </p:spPr>
        <p:txBody>
          <a:bodyPr/>
          <a:lstStyle>
            <a:lvl1pPr marL="0" indent="0">
              <a:buNone/>
              <a:defRPr sz="2400" b="0" i="0">
                <a:solidFill>
                  <a:schemeClr val="bg1"/>
                </a:solidFill>
                <a:latin typeface="Gill Sans Nova" panose="020B0602020104020203" pitchFamily="34" charset="0"/>
              </a:defRPr>
            </a:lvl1pPr>
            <a:lvl2pPr>
              <a:defRPr sz="2000" b="0" i="0">
                <a:solidFill>
                  <a:schemeClr val="bg1"/>
                </a:solidFill>
                <a:latin typeface="Gill Sans Nova" panose="020B0602020104020203" pitchFamily="34" charset="0"/>
              </a:defRPr>
            </a:lvl2pPr>
            <a:lvl3pPr>
              <a:defRPr sz="1800" b="0" i="0">
                <a:solidFill>
                  <a:schemeClr val="bg1"/>
                </a:solidFill>
                <a:latin typeface="Gill Sans Nova" panose="020B0602020104020203" pitchFamily="34" charset="0"/>
              </a:defRPr>
            </a:lvl3pPr>
            <a:lvl4pPr>
              <a:defRPr sz="1600" b="0" i="0">
                <a:solidFill>
                  <a:schemeClr val="bg1"/>
                </a:solidFill>
                <a:latin typeface="Gill Sans Nova" panose="020B0602020104020203" pitchFamily="34" charset="0"/>
              </a:defRPr>
            </a:lvl4pPr>
            <a:lvl5pPr>
              <a:defRPr sz="1600" b="0" i="0">
                <a:solidFill>
                  <a:schemeClr val="bg1"/>
                </a:solidFill>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5827042"/>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callout">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6D0C902-3F3B-913D-6E9E-0F0F26625668}"/>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l="20462" t="29334" r="26791" b="40053"/>
          <a:stretch/>
        </p:blipFill>
        <p:spPr>
          <a:xfrm>
            <a:off x="-1" y="645926"/>
            <a:ext cx="12226651" cy="5645889"/>
          </a:xfrm>
          <a:prstGeom prst="rect">
            <a:avLst/>
          </a:prstGeom>
        </p:spPr>
      </p:pic>
      <p:sp>
        <p:nvSpPr>
          <p:cNvPr id="11" name="Picture Placeholder 10">
            <a:extLst>
              <a:ext uri="{FF2B5EF4-FFF2-40B4-BE49-F238E27FC236}">
                <a16:creationId xmlns:a16="http://schemas.microsoft.com/office/drawing/2014/main" id="{093009E1-BFCC-E9F7-6A92-FC06B18584B5}"/>
              </a:ext>
            </a:extLst>
          </p:cNvPr>
          <p:cNvSpPr>
            <a:spLocks noGrp="1"/>
          </p:cNvSpPr>
          <p:nvPr>
            <p:ph type="pic" sz="quarter" idx="11"/>
          </p:nvPr>
        </p:nvSpPr>
        <p:spPr>
          <a:xfrm>
            <a:off x="6443241" y="894555"/>
            <a:ext cx="6480997" cy="5182917"/>
          </a:xfrm>
          <a:prstGeom prst="roundRect">
            <a:avLst>
              <a:gd name="adj" fmla="val 15982"/>
            </a:avLst>
          </a:prstGeom>
          <a:solidFill>
            <a:schemeClr val="accent5">
              <a:lumMod val="50000"/>
            </a:schemeClr>
          </a:solidFill>
        </p:spPr>
        <p:txBody>
          <a:bodyPr anchor="ctr"/>
          <a:lstStyle>
            <a:lvl1pPr marL="0" indent="0" algn="ctr">
              <a:buNone/>
              <a:defRPr/>
            </a:lvl1pPr>
          </a:lstStyle>
          <a:p>
            <a:endParaRPr lang="en-US"/>
          </a:p>
        </p:txBody>
      </p:sp>
      <p:sp>
        <p:nvSpPr>
          <p:cNvPr id="5" name="Text Placeholder 4">
            <a:extLst>
              <a:ext uri="{FF2B5EF4-FFF2-40B4-BE49-F238E27FC236}">
                <a16:creationId xmlns:a16="http://schemas.microsoft.com/office/drawing/2014/main" id="{D76B47D5-2064-434A-5EBB-B934285C05AF}"/>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3600" b="1" i="0">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Callout text here</a:t>
            </a:r>
          </a:p>
        </p:txBody>
      </p:sp>
      <p:sp>
        <p:nvSpPr>
          <p:cNvPr id="9" name="Rectangle 8">
            <a:extLst>
              <a:ext uri="{FF2B5EF4-FFF2-40B4-BE49-F238E27FC236}">
                <a16:creationId xmlns:a16="http://schemas.microsoft.com/office/drawing/2014/main" id="{2088A9A3-C5C8-E39B-85B5-7087B0F9DEF9}"/>
              </a:ext>
            </a:extLst>
          </p:cNvPr>
          <p:cNvSpPr/>
          <p:nvPr userDrawn="1"/>
        </p:nvSpPr>
        <p:spPr>
          <a:xfrm>
            <a:off x="12192000" y="0"/>
            <a:ext cx="1949302" cy="7038753"/>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1726511"/>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7014674-59F7-50E6-3F88-85033D7CEE80}"/>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l="20462" t="29334" r="26791" b="40053"/>
          <a:stretch/>
        </p:blipFill>
        <p:spPr>
          <a:xfrm>
            <a:off x="-1" y="645926"/>
            <a:ext cx="12226651" cy="5645889"/>
          </a:xfrm>
          <a:prstGeom prst="rect">
            <a:avLst/>
          </a:prstGeom>
        </p:spPr>
      </p:pic>
      <p:pic>
        <p:nvPicPr>
          <p:cNvPr id="7" name="Picture 6">
            <a:extLst>
              <a:ext uri="{FF2B5EF4-FFF2-40B4-BE49-F238E27FC236}">
                <a16:creationId xmlns:a16="http://schemas.microsoft.com/office/drawing/2014/main" id="{D6792B4A-AB4A-E671-3193-0557B3E2DADC}"/>
              </a:ext>
            </a:extLst>
          </p:cNvPr>
          <p:cNvPicPr>
            <a:picLocks noChangeAspect="1"/>
          </p:cNvPicPr>
          <p:nvPr userDrawn="1"/>
        </p:nvPicPr>
        <p:blipFill>
          <a:blip r:embed="rId3"/>
          <a:stretch>
            <a:fillRect/>
          </a:stretch>
        </p:blipFill>
        <p:spPr>
          <a:xfrm>
            <a:off x="10935929" y="312457"/>
            <a:ext cx="857716" cy="374400"/>
          </a:xfrm>
          <a:prstGeom prst="rect">
            <a:avLst/>
          </a:prstGeom>
        </p:spPr>
      </p:pic>
      <p:sp>
        <p:nvSpPr>
          <p:cNvPr id="10" name="Picture Placeholder 10">
            <a:extLst>
              <a:ext uri="{FF2B5EF4-FFF2-40B4-BE49-F238E27FC236}">
                <a16:creationId xmlns:a16="http://schemas.microsoft.com/office/drawing/2014/main" id="{EC202524-A1E2-3BAE-FF83-A6FCC6867DED}"/>
              </a:ext>
            </a:extLst>
          </p:cNvPr>
          <p:cNvSpPr>
            <a:spLocks noGrp="1"/>
          </p:cNvSpPr>
          <p:nvPr>
            <p:ph type="pic" sz="quarter" idx="11"/>
          </p:nvPr>
        </p:nvSpPr>
        <p:spPr>
          <a:xfrm>
            <a:off x="6443241" y="894555"/>
            <a:ext cx="6480997" cy="5182917"/>
          </a:xfrm>
          <a:prstGeom prst="roundRect">
            <a:avLst>
              <a:gd name="adj" fmla="val 15982"/>
            </a:avLst>
          </a:prstGeom>
          <a:solidFill>
            <a:schemeClr val="accent5">
              <a:lumMod val="50000"/>
            </a:schemeClr>
          </a:solidFill>
        </p:spPr>
        <p:txBody>
          <a:bodyPr anchor="ctr"/>
          <a:lstStyle>
            <a:lvl1pPr marL="0" indent="0" algn="ctr">
              <a:buNone/>
              <a:defRPr/>
            </a:lvl1pPr>
          </a:lstStyle>
          <a:p>
            <a:endParaRPr lang="en-US"/>
          </a:p>
        </p:txBody>
      </p:sp>
      <p:sp>
        <p:nvSpPr>
          <p:cNvPr id="12" name="Text Placeholder 4">
            <a:extLst>
              <a:ext uri="{FF2B5EF4-FFF2-40B4-BE49-F238E27FC236}">
                <a16:creationId xmlns:a16="http://schemas.microsoft.com/office/drawing/2014/main" id="{729A3D2C-3419-CABB-F612-B7A6015DCD3F}"/>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4400" b="1" i="0">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title here</a:t>
            </a:r>
          </a:p>
        </p:txBody>
      </p:sp>
    </p:spTree>
    <p:extLst>
      <p:ext uri="{BB962C8B-B14F-4D97-AF65-F5344CB8AC3E}">
        <p14:creationId xmlns:p14="http://schemas.microsoft.com/office/powerpoint/2010/main" val="37768158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ullquot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B86F4D-4307-E583-982A-8D3646B360E2}"/>
              </a:ext>
            </a:extLst>
          </p:cNvPr>
          <p:cNvSpPr/>
          <p:nvPr/>
        </p:nvSpPr>
        <p:spPr>
          <a:xfrm>
            <a:off x="9025214" y="1414759"/>
            <a:ext cx="3281711" cy="4142509"/>
          </a:xfrm>
          <a:prstGeom prst="rect">
            <a:avLst/>
          </a:prstGeom>
          <a:gradFill flip="none" rotWithShape="1">
            <a:gsLst>
              <a:gs pos="0">
                <a:schemeClr val="accent1"/>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1209DB4A-A61F-F7C1-2859-C35A230604F2}"/>
              </a:ext>
            </a:extLst>
          </p:cNvPr>
          <p:cNvSpPr>
            <a:spLocks noGrp="1"/>
          </p:cNvSpPr>
          <p:nvPr>
            <p:ph type="pic" sz="quarter" idx="11"/>
          </p:nvPr>
        </p:nvSpPr>
        <p:spPr>
          <a:xfrm>
            <a:off x="6905468" y="1414758"/>
            <a:ext cx="4140000" cy="4140000"/>
          </a:xfrm>
          <a:custGeom>
            <a:avLst/>
            <a:gdLst>
              <a:gd name="connsiteX0" fmla="*/ 2070000 w 4140000"/>
              <a:gd name="connsiteY0" fmla="*/ 0 h 4140000"/>
              <a:gd name="connsiteX1" fmla="*/ 4140000 w 4140000"/>
              <a:gd name="connsiteY1" fmla="*/ 2070000 h 4140000"/>
              <a:gd name="connsiteX2" fmla="*/ 2070000 w 4140000"/>
              <a:gd name="connsiteY2" fmla="*/ 4140000 h 4140000"/>
              <a:gd name="connsiteX3" fmla="*/ 0 w 4140000"/>
              <a:gd name="connsiteY3" fmla="*/ 2070000 h 4140000"/>
              <a:gd name="connsiteX4" fmla="*/ 249838 w 4140000"/>
              <a:gd name="connsiteY4" fmla="*/ 1083315 h 4140000"/>
              <a:gd name="connsiteX5" fmla="*/ 256657 w 4140000"/>
              <a:gd name="connsiteY5" fmla="*/ 1072092 h 4140000"/>
              <a:gd name="connsiteX6" fmla="*/ 331420 w 4140000"/>
              <a:gd name="connsiteY6" fmla="*/ 1095299 h 4140000"/>
              <a:gd name="connsiteX7" fmla="*/ 454275 w 4140000"/>
              <a:gd name="connsiteY7" fmla="*/ 1107684 h 4140000"/>
              <a:gd name="connsiteX8" fmla="*/ 1063875 w 4140000"/>
              <a:gd name="connsiteY8" fmla="*/ 498084 h 4140000"/>
              <a:gd name="connsiteX9" fmla="*/ 1051490 w 4140000"/>
              <a:gd name="connsiteY9" fmla="*/ 375228 h 4140000"/>
              <a:gd name="connsiteX10" fmla="*/ 1023792 w 4140000"/>
              <a:gd name="connsiteY10" fmla="*/ 285999 h 4140000"/>
              <a:gd name="connsiteX11" fmla="*/ 1083316 w 4140000"/>
              <a:gd name="connsiteY11" fmla="*/ 249838 h 4140000"/>
              <a:gd name="connsiteX12" fmla="*/ 2070000 w 4140000"/>
              <a:gd name="connsiteY12" fmla="*/ 0 h 41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40000" h="4140000">
                <a:moveTo>
                  <a:pt x="2070000" y="0"/>
                </a:moveTo>
                <a:cubicBezTo>
                  <a:pt x="3213229" y="0"/>
                  <a:pt x="4140000" y="926771"/>
                  <a:pt x="4140000" y="2070000"/>
                </a:cubicBezTo>
                <a:cubicBezTo>
                  <a:pt x="4140000" y="3213229"/>
                  <a:pt x="3213229" y="4140000"/>
                  <a:pt x="2070000" y="4140000"/>
                </a:cubicBezTo>
                <a:cubicBezTo>
                  <a:pt x="926771" y="4140000"/>
                  <a:pt x="0" y="3213229"/>
                  <a:pt x="0" y="2070000"/>
                </a:cubicBezTo>
                <a:cubicBezTo>
                  <a:pt x="0" y="1712741"/>
                  <a:pt x="90505" y="1376620"/>
                  <a:pt x="249838" y="1083315"/>
                </a:cubicBezTo>
                <a:lnTo>
                  <a:pt x="256657" y="1072092"/>
                </a:lnTo>
                <a:lnTo>
                  <a:pt x="331420" y="1095299"/>
                </a:lnTo>
                <a:cubicBezTo>
                  <a:pt x="371103" y="1103420"/>
                  <a:pt x="412191" y="1107684"/>
                  <a:pt x="454275" y="1107684"/>
                </a:cubicBezTo>
                <a:cubicBezTo>
                  <a:pt x="790948" y="1107684"/>
                  <a:pt x="1063875" y="834757"/>
                  <a:pt x="1063875" y="498084"/>
                </a:cubicBezTo>
                <a:cubicBezTo>
                  <a:pt x="1063875" y="456000"/>
                  <a:pt x="1059611" y="414912"/>
                  <a:pt x="1051490" y="375228"/>
                </a:cubicBezTo>
                <a:lnTo>
                  <a:pt x="1023792" y="285999"/>
                </a:lnTo>
                <a:lnTo>
                  <a:pt x="1083316" y="249838"/>
                </a:lnTo>
                <a:cubicBezTo>
                  <a:pt x="1376621" y="90505"/>
                  <a:pt x="1712741" y="0"/>
                  <a:pt x="2070000" y="0"/>
                </a:cubicBezTo>
                <a:close/>
              </a:path>
            </a:pathLst>
          </a:custGeom>
          <a:solidFill>
            <a:schemeClr val="accent5">
              <a:lumMod val="50000"/>
            </a:schemeClr>
          </a:solidFill>
        </p:spPr>
        <p:txBody>
          <a:bodyPr wrap="square" anchor="ctr">
            <a:noAutofit/>
          </a:bodyPr>
          <a:lstStyle>
            <a:lvl1pPr marL="0" indent="0" algn="ctr">
              <a:buNone/>
              <a:defRPr/>
            </a:lvl1pPr>
          </a:lstStyle>
          <a:p>
            <a:endParaRPr lang="en-US"/>
          </a:p>
        </p:txBody>
      </p:sp>
      <p:pic>
        <p:nvPicPr>
          <p:cNvPr id="5" name="Picture 4" descr="Circle&#10;&#10;Description automatically generated">
            <a:extLst>
              <a:ext uri="{FF2B5EF4-FFF2-40B4-BE49-F238E27FC236}">
                <a16:creationId xmlns:a16="http://schemas.microsoft.com/office/drawing/2014/main" id="{0D4B48B9-A15A-FD91-1F4B-A4DE0D9A43B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36030" y="1293616"/>
            <a:ext cx="1234124" cy="1234124"/>
          </a:xfrm>
          <a:prstGeom prst="rect">
            <a:avLst/>
          </a:prstGeom>
        </p:spPr>
      </p:pic>
      <p:sp>
        <p:nvSpPr>
          <p:cNvPr id="14" name="Text Placeholder 4">
            <a:extLst>
              <a:ext uri="{FF2B5EF4-FFF2-40B4-BE49-F238E27FC236}">
                <a16:creationId xmlns:a16="http://schemas.microsoft.com/office/drawing/2014/main" id="{7AF3DD6B-2173-9262-C074-0D4D66152F6C}"/>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3600" b="0" i="1">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“Quote text here”</a:t>
            </a:r>
          </a:p>
        </p:txBody>
      </p:sp>
    </p:spTree>
    <p:extLst>
      <p:ext uri="{BB962C8B-B14F-4D97-AF65-F5344CB8AC3E}">
        <p14:creationId xmlns:p14="http://schemas.microsoft.com/office/powerpoint/2010/main" val="192863541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ta Visualization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854BA9-CE83-13BA-4D9D-2CF09BDC8735}"/>
              </a:ext>
            </a:extLst>
          </p:cNvPr>
          <p:cNvPicPr>
            <a:picLocks noChangeAspect="1"/>
          </p:cNvPicPr>
          <p:nvPr userDrawn="1"/>
        </p:nvPicPr>
        <p:blipFill rotWithShape="1">
          <a:blip r:embed="rId2">
            <a:alphaModFix amt="2000"/>
            <a:extLst>
              <a:ext uri="{28A0092B-C50C-407E-A947-70E740481C1C}">
                <a14:useLocalDpi xmlns:a14="http://schemas.microsoft.com/office/drawing/2010/main"/>
              </a:ext>
            </a:extLst>
          </a:blip>
          <a:srcRect l="23994" r="-2049"/>
          <a:stretch/>
        </p:blipFill>
        <p:spPr>
          <a:xfrm>
            <a:off x="-1" y="4954920"/>
            <a:ext cx="10684031" cy="1773165"/>
          </a:xfrm>
          <a:prstGeom prst="rect">
            <a:avLst/>
          </a:prstGeom>
        </p:spPr>
      </p:pic>
      <p:sp>
        <p:nvSpPr>
          <p:cNvPr id="11" name="Text Placeholder 8">
            <a:extLst>
              <a:ext uri="{FF2B5EF4-FFF2-40B4-BE49-F238E27FC236}">
                <a16:creationId xmlns:a16="http://schemas.microsoft.com/office/drawing/2014/main" id="{56FF52FC-090A-ECB9-068E-C55E59E363BB}"/>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bg1"/>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Footnote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b="1" i="0">
                <a:solidFill>
                  <a:schemeClr val="bg1"/>
                </a:solidFill>
                <a:latin typeface="Gill Sans Nova" panose="020B0602020104020203" pitchFamily="34" charset="0"/>
              </a:defRPr>
            </a:lvl1pPr>
          </a:lstStyle>
          <a:p>
            <a:pPr lvl="0"/>
            <a:r>
              <a:rPr lang="en-US"/>
              <a:t>Headline here</a:t>
            </a:r>
          </a:p>
        </p:txBody>
      </p:sp>
      <p:cxnSp>
        <p:nvCxnSpPr>
          <p:cNvPr id="8" name="Straight Connector 7">
            <a:extLst>
              <a:ext uri="{FF2B5EF4-FFF2-40B4-BE49-F238E27FC236}">
                <a16:creationId xmlns:a16="http://schemas.microsoft.com/office/drawing/2014/main" id="{8B8E5218-63CF-9E5A-B185-6845CD9023E5}"/>
              </a:ext>
            </a:extLst>
          </p:cNvPr>
          <p:cNvCxnSpPr>
            <a:cxnSpLocks/>
          </p:cNvCxnSpPr>
          <p:nvPr userDrawn="1"/>
        </p:nvCxnSpPr>
        <p:spPr>
          <a:xfrm>
            <a:off x="253965" y="5994400"/>
            <a:ext cx="1165863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BD9963A-51D0-6141-ADA0-C43D986AD111}"/>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13" name="Group 12">
            <a:extLst>
              <a:ext uri="{FF2B5EF4-FFF2-40B4-BE49-F238E27FC236}">
                <a16:creationId xmlns:a16="http://schemas.microsoft.com/office/drawing/2014/main" id="{FA83FB59-9E43-DB48-1E36-34D4C69A0A22}"/>
              </a:ext>
            </a:extLst>
          </p:cNvPr>
          <p:cNvGrpSpPr/>
          <p:nvPr userDrawn="1"/>
        </p:nvGrpSpPr>
        <p:grpSpPr>
          <a:xfrm>
            <a:off x="552679" y="478225"/>
            <a:ext cx="301980" cy="301980"/>
            <a:chOff x="456425" y="394835"/>
            <a:chExt cx="301980" cy="301980"/>
          </a:xfrm>
        </p:grpSpPr>
        <p:sp>
          <p:nvSpPr>
            <p:cNvPr id="14" name="Oval 13">
              <a:extLst>
                <a:ext uri="{FF2B5EF4-FFF2-40B4-BE49-F238E27FC236}">
                  <a16:creationId xmlns:a16="http://schemas.microsoft.com/office/drawing/2014/main" id="{DBA16E2F-F357-9ACF-18E6-DEADBCE464AC}"/>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a:extLst>
                <a:ext uri="{FF2B5EF4-FFF2-40B4-BE49-F238E27FC236}">
                  <a16:creationId xmlns:a16="http://schemas.microsoft.com/office/drawing/2014/main" id="{4551897F-4E12-8572-C82E-47AF47C9534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164" y="442531"/>
              <a:ext cx="204501" cy="204501"/>
            </a:xfrm>
            <a:prstGeom prst="rect">
              <a:avLst/>
            </a:prstGeom>
          </p:spPr>
        </p:pic>
      </p:grpSp>
      <p:sp>
        <p:nvSpPr>
          <p:cNvPr id="16" name="Text Placeholder 8">
            <a:extLst>
              <a:ext uri="{FF2B5EF4-FFF2-40B4-BE49-F238E27FC236}">
                <a16:creationId xmlns:a16="http://schemas.microsoft.com/office/drawing/2014/main" id="{11646A36-6561-02BC-518A-F3C6065EAB38}"/>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solidFill>
                  <a:schemeClr val="bg1"/>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Tree>
    <p:extLst>
      <p:ext uri="{BB962C8B-B14F-4D97-AF65-F5344CB8AC3E}">
        <p14:creationId xmlns:p14="http://schemas.microsoft.com/office/powerpoint/2010/main" val="13176126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ata Visualization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854BA9-CE83-13BA-4D9D-2CF09BDC8735}"/>
              </a:ext>
            </a:extLst>
          </p:cNvPr>
          <p:cNvPicPr>
            <a:picLocks noChangeAspect="1"/>
          </p:cNvPicPr>
          <p:nvPr userDrawn="1"/>
        </p:nvPicPr>
        <p:blipFill rotWithShape="1">
          <a:blip r:embed="rId2">
            <a:alphaModFix amt="2000"/>
            <a:extLst>
              <a:ext uri="{28A0092B-C50C-407E-A947-70E740481C1C}">
                <a14:useLocalDpi xmlns:a14="http://schemas.microsoft.com/office/drawing/2010/main"/>
              </a:ext>
            </a:extLst>
          </a:blip>
          <a:srcRect l="23994" r="-2049"/>
          <a:stretch/>
        </p:blipFill>
        <p:spPr>
          <a:xfrm>
            <a:off x="-1" y="4954920"/>
            <a:ext cx="10684031" cy="1773165"/>
          </a:xfrm>
          <a:prstGeom prst="rect">
            <a:avLst/>
          </a:prstGeom>
        </p:spPr>
      </p:pic>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b="1" i="0">
                <a:solidFill>
                  <a:schemeClr val="bg1"/>
                </a:solidFill>
                <a:latin typeface="Gill Sans Nova" panose="020B0602020104020203" pitchFamily="34" charset="0"/>
              </a:defRPr>
            </a:lvl1pPr>
          </a:lstStyle>
          <a:p>
            <a:pPr lvl="0"/>
            <a:r>
              <a:rPr lang="en-US"/>
              <a:t>Headline here</a:t>
            </a:r>
          </a:p>
        </p:txBody>
      </p:sp>
      <p:sp>
        <p:nvSpPr>
          <p:cNvPr id="10" name="TextBox 9">
            <a:extLst>
              <a:ext uri="{FF2B5EF4-FFF2-40B4-BE49-F238E27FC236}">
                <a16:creationId xmlns:a16="http://schemas.microsoft.com/office/drawing/2014/main" id="{1BD9963A-51D0-6141-ADA0-C43D986AD111}"/>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13" name="Group 12">
            <a:extLst>
              <a:ext uri="{FF2B5EF4-FFF2-40B4-BE49-F238E27FC236}">
                <a16:creationId xmlns:a16="http://schemas.microsoft.com/office/drawing/2014/main" id="{FA83FB59-9E43-DB48-1E36-34D4C69A0A22}"/>
              </a:ext>
            </a:extLst>
          </p:cNvPr>
          <p:cNvGrpSpPr/>
          <p:nvPr userDrawn="1"/>
        </p:nvGrpSpPr>
        <p:grpSpPr>
          <a:xfrm>
            <a:off x="552679" y="478225"/>
            <a:ext cx="301980" cy="301980"/>
            <a:chOff x="456425" y="394835"/>
            <a:chExt cx="301980" cy="301980"/>
          </a:xfrm>
        </p:grpSpPr>
        <p:sp>
          <p:nvSpPr>
            <p:cNvPr id="14" name="Oval 13">
              <a:extLst>
                <a:ext uri="{FF2B5EF4-FFF2-40B4-BE49-F238E27FC236}">
                  <a16:creationId xmlns:a16="http://schemas.microsoft.com/office/drawing/2014/main" id="{DBA16E2F-F357-9ACF-18E6-DEADBCE464AC}"/>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a:extLst>
                <a:ext uri="{FF2B5EF4-FFF2-40B4-BE49-F238E27FC236}">
                  <a16:creationId xmlns:a16="http://schemas.microsoft.com/office/drawing/2014/main" id="{4551897F-4E12-8572-C82E-47AF47C9534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05164" y="442531"/>
              <a:ext cx="204501" cy="204501"/>
            </a:xfrm>
            <a:prstGeom prst="rect">
              <a:avLst/>
            </a:prstGeom>
          </p:spPr>
        </p:pic>
      </p:grpSp>
      <p:sp>
        <p:nvSpPr>
          <p:cNvPr id="16" name="Text Placeholder 8">
            <a:extLst>
              <a:ext uri="{FF2B5EF4-FFF2-40B4-BE49-F238E27FC236}">
                <a16:creationId xmlns:a16="http://schemas.microsoft.com/office/drawing/2014/main" id="{11646A36-6561-02BC-518A-F3C6065EAB38}"/>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solidFill>
                  <a:schemeClr val="bg1"/>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Tree>
    <p:extLst>
      <p:ext uri="{BB962C8B-B14F-4D97-AF65-F5344CB8AC3E}">
        <p14:creationId xmlns:p14="http://schemas.microsoft.com/office/powerpoint/2010/main" val="29617423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icon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solidFill>
                  <a:schemeClr val="bg1"/>
                </a:solidFill>
                <a:latin typeface="Gill Sans Nova" panose="020B0602020104020203" pitchFamily="34" charset="0"/>
              </a:defRPr>
            </a:lvl1pPr>
          </a:lstStyle>
          <a:p>
            <a:pPr lvl="0"/>
            <a:r>
              <a:rPr lang="en-US"/>
              <a:t>Headline here</a:t>
            </a:r>
          </a:p>
        </p:txBody>
      </p:sp>
      <p:sp>
        <p:nvSpPr>
          <p:cNvPr id="5" name="Picture Placeholder 10">
            <a:extLst>
              <a:ext uri="{FF2B5EF4-FFF2-40B4-BE49-F238E27FC236}">
                <a16:creationId xmlns:a16="http://schemas.microsoft.com/office/drawing/2014/main" id="{943F2F43-5B0C-6D75-AD21-3F270AF88845}"/>
              </a:ext>
            </a:extLst>
          </p:cNvPr>
          <p:cNvSpPr>
            <a:spLocks noGrp="1" noChangeAspect="1"/>
          </p:cNvSpPr>
          <p:nvPr>
            <p:ph type="pic" sz="quarter" idx="11"/>
          </p:nvPr>
        </p:nvSpPr>
        <p:spPr>
          <a:xfrm>
            <a:off x="349756"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1" name="Content Placeholder 10">
            <a:extLst>
              <a:ext uri="{FF2B5EF4-FFF2-40B4-BE49-F238E27FC236}">
                <a16:creationId xmlns:a16="http://schemas.microsoft.com/office/drawing/2014/main" id="{8408D152-E2F3-23CF-E953-AE270D0F12F1}"/>
              </a:ext>
            </a:extLst>
          </p:cNvPr>
          <p:cNvSpPr>
            <a:spLocks noGrp="1"/>
          </p:cNvSpPr>
          <p:nvPr>
            <p:ph sz="quarter" idx="12" hasCustomPrompt="1"/>
          </p:nvPr>
        </p:nvSpPr>
        <p:spPr>
          <a:xfrm>
            <a:off x="1593850" y="2041740"/>
            <a:ext cx="3387885" cy="369332"/>
          </a:xfrm>
          <a:prstGeom prst="rect">
            <a:avLst/>
          </a:prstGeom>
        </p:spPr>
        <p:txBody>
          <a:bodyPr anchor="ctr"/>
          <a:lstStyle>
            <a:lvl1pPr marL="0" indent="0">
              <a:buNone/>
              <a:defRPr sz="1800" b="1" i="0">
                <a:solidFill>
                  <a:schemeClr val="bg1"/>
                </a:solidFill>
                <a:latin typeface="Gill Sans Nova" panose="020B0602020104020203" pitchFamily="34" charset="0"/>
              </a:defRPr>
            </a:lvl1pPr>
          </a:lstStyle>
          <a:p>
            <a:pPr lvl="0"/>
            <a:r>
              <a:rPr lang="en-US"/>
              <a:t>Subhead here</a:t>
            </a:r>
          </a:p>
        </p:txBody>
      </p:sp>
      <p:sp>
        <p:nvSpPr>
          <p:cNvPr id="12" name="Content Placeholder 10">
            <a:extLst>
              <a:ext uri="{FF2B5EF4-FFF2-40B4-BE49-F238E27FC236}">
                <a16:creationId xmlns:a16="http://schemas.microsoft.com/office/drawing/2014/main" id="{AE2171E3-00F2-BF6F-B892-C2943DE6409A}"/>
              </a:ext>
            </a:extLst>
          </p:cNvPr>
          <p:cNvSpPr>
            <a:spLocks noGrp="1"/>
          </p:cNvSpPr>
          <p:nvPr>
            <p:ph sz="quarter" idx="13" hasCustomPrompt="1"/>
          </p:nvPr>
        </p:nvSpPr>
        <p:spPr>
          <a:xfrm>
            <a:off x="415500" y="2880726"/>
            <a:ext cx="4566235" cy="369332"/>
          </a:xfrm>
          <a:prstGeom prst="rect">
            <a:avLst/>
          </a:prstGeom>
        </p:spPr>
        <p:txBody>
          <a:bodyPr anchor="t"/>
          <a:lstStyle>
            <a:lvl1pPr marL="0" indent="0">
              <a:buNone/>
              <a:defRPr sz="1800" b="0" i="0">
                <a:solidFill>
                  <a:schemeClr val="bg1"/>
                </a:solidFill>
                <a:latin typeface="Gill Sans Nova" panose="020B0602020104020203" pitchFamily="34" charset="0"/>
              </a:defRPr>
            </a:lvl1pPr>
          </a:lstStyle>
          <a:p>
            <a:pPr lvl="0"/>
            <a:r>
              <a:rPr lang="en-US"/>
              <a:t>Text here</a:t>
            </a:r>
          </a:p>
        </p:txBody>
      </p:sp>
      <p:sp>
        <p:nvSpPr>
          <p:cNvPr id="13" name="Picture Placeholder 10">
            <a:extLst>
              <a:ext uri="{FF2B5EF4-FFF2-40B4-BE49-F238E27FC236}">
                <a16:creationId xmlns:a16="http://schemas.microsoft.com/office/drawing/2014/main" id="{73CCDEC3-C74B-5842-415A-64BC025256D5}"/>
              </a:ext>
            </a:extLst>
          </p:cNvPr>
          <p:cNvSpPr>
            <a:spLocks noGrp="1" noChangeAspect="1"/>
          </p:cNvSpPr>
          <p:nvPr>
            <p:ph type="pic" sz="quarter" idx="14"/>
          </p:nvPr>
        </p:nvSpPr>
        <p:spPr>
          <a:xfrm>
            <a:off x="6156667"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4" name="Content Placeholder 10">
            <a:extLst>
              <a:ext uri="{FF2B5EF4-FFF2-40B4-BE49-F238E27FC236}">
                <a16:creationId xmlns:a16="http://schemas.microsoft.com/office/drawing/2014/main" id="{2FEAC19B-2A72-D04D-CF7C-548D99542459}"/>
              </a:ext>
            </a:extLst>
          </p:cNvPr>
          <p:cNvSpPr>
            <a:spLocks noGrp="1"/>
          </p:cNvSpPr>
          <p:nvPr>
            <p:ph sz="quarter" idx="15" hasCustomPrompt="1"/>
          </p:nvPr>
        </p:nvSpPr>
        <p:spPr>
          <a:xfrm>
            <a:off x="7400761" y="2041740"/>
            <a:ext cx="3387885" cy="369332"/>
          </a:xfrm>
          <a:prstGeom prst="rect">
            <a:avLst/>
          </a:prstGeom>
        </p:spPr>
        <p:txBody>
          <a:bodyPr anchor="ctr"/>
          <a:lstStyle>
            <a:lvl1pPr marL="0" indent="0">
              <a:buNone/>
              <a:defRPr sz="1800" b="1" i="0">
                <a:solidFill>
                  <a:schemeClr val="bg1"/>
                </a:solidFill>
                <a:latin typeface="Gill Sans Nova" panose="020B0602020104020203" pitchFamily="34" charset="0"/>
              </a:defRPr>
            </a:lvl1pPr>
          </a:lstStyle>
          <a:p>
            <a:pPr lvl="0"/>
            <a:r>
              <a:rPr lang="en-US"/>
              <a:t>Subhead here</a:t>
            </a:r>
          </a:p>
        </p:txBody>
      </p:sp>
      <p:sp>
        <p:nvSpPr>
          <p:cNvPr id="15" name="Content Placeholder 10">
            <a:extLst>
              <a:ext uri="{FF2B5EF4-FFF2-40B4-BE49-F238E27FC236}">
                <a16:creationId xmlns:a16="http://schemas.microsoft.com/office/drawing/2014/main" id="{BFBE2531-4BE4-7B89-A467-398E79D421A5}"/>
              </a:ext>
            </a:extLst>
          </p:cNvPr>
          <p:cNvSpPr>
            <a:spLocks noGrp="1"/>
          </p:cNvSpPr>
          <p:nvPr>
            <p:ph sz="quarter" idx="16" hasCustomPrompt="1"/>
          </p:nvPr>
        </p:nvSpPr>
        <p:spPr>
          <a:xfrm>
            <a:off x="6222411" y="2880726"/>
            <a:ext cx="4566235" cy="369332"/>
          </a:xfrm>
          <a:prstGeom prst="rect">
            <a:avLst/>
          </a:prstGeom>
        </p:spPr>
        <p:txBody>
          <a:bodyPr anchor="t"/>
          <a:lstStyle>
            <a:lvl1pPr marL="0" indent="0">
              <a:buNone/>
              <a:defRPr sz="1800" b="0" i="0">
                <a:solidFill>
                  <a:schemeClr val="bg1"/>
                </a:solidFill>
                <a:latin typeface="Gill Sans Nova" panose="020B0602020104020203" pitchFamily="34" charset="0"/>
              </a:defRPr>
            </a:lvl1pPr>
          </a:lstStyle>
          <a:p>
            <a:pPr lvl="0"/>
            <a:r>
              <a:rPr lang="en-US"/>
              <a:t>Text here</a:t>
            </a:r>
          </a:p>
        </p:txBody>
      </p:sp>
      <p:sp>
        <p:nvSpPr>
          <p:cNvPr id="16" name="Picture Placeholder 10">
            <a:extLst>
              <a:ext uri="{FF2B5EF4-FFF2-40B4-BE49-F238E27FC236}">
                <a16:creationId xmlns:a16="http://schemas.microsoft.com/office/drawing/2014/main" id="{8442927E-81CB-C557-2269-7127C7BA1E65}"/>
              </a:ext>
            </a:extLst>
          </p:cNvPr>
          <p:cNvSpPr>
            <a:spLocks noGrp="1" noChangeAspect="1"/>
          </p:cNvSpPr>
          <p:nvPr>
            <p:ph type="pic" sz="quarter" idx="17"/>
          </p:nvPr>
        </p:nvSpPr>
        <p:spPr>
          <a:xfrm>
            <a:off x="349756" y="4156229"/>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7" name="Content Placeholder 10">
            <a:extLst>
              <a:ext uri="{FF2B5EF4-FFF2-40B4-BE49-F238E27FC236}">
                <a16:creationId xmlns:a16="http://schemas.microsoft.com/office/drawing/2014/main" id="{F54E9CA3-E1B0-2906-4C78-A1F8592B823C}"/>
              </a:ext>
            </a:extLst>
          </p:cNvPr>
          <p:cNvSpPr>
            <a:spLocks noGrp="1"/>
          </p:cNvSpPr>
          <p:nvPr>
            <p:ph sz="quarter" idx="18" hasCustomPrompt="1"/>
          </p:nvPr>
        </p:nvSpPr>
        <p:spPr>
          <a:xfrm>
            <a:off x="1593850" y="4511563"/>
            <a:ext cx="3387885" cy="369332"/>
          </a:xfrm>
          <a:prstGeom prst="rect">
            <a:avLst/>
          </a:prstGeom>
        </p:spPr>
        <p:txBody>
          <a:bodyPr anchor="ctr"/>
          <a:lstStyle>
            <a:lvl1pPr marL="0" indent="0">
              <a:buNone/>
              <a:defRPr sz="1800" b="1" i="0">
                <a:solidFill>
                  <a:schemeClr val="bg1"/>
                </a:solidFill>
                <a:latin typeface="Gill Sans Nova" panose="020B0602020104020203" pitchFamily="34" charset="0"/>
              </a:defRPr>
            </a:lvl1pPr>
          </a:lstStyle>
          <a:p>
            <a:pPr lvl="0"/>
            <a:r>
              <a:rPr lang="en-US"/>
              <a:t>Subhead here</a:t>
            </a:r>
          </a:p>
        </p:txBody>
      </p:sp>
      <p:sp>
        <p:nvSpPr>
          <p:cNvPr id="18" name="Content Placeholder 10">
            <a:extLst>
              <a:ext uri="{FF2B5EF4-FFF2-40B4-BE49-F238E27FC236}">
                <a16:creationId xmlns:a16="http://schemas.microsoft.com/office/drawing/2014/main" id="{EC8E7463-B05F-83F3-B613-9A7617F6344D}"/>
              </a:ext>
            </a:extLst>
          </p:cNvPr>
          <p:cNvSpPr>
            <a:spLocks noGrp="1"/>
          </p:cNvSpPr>
          <p:nvPr>
            <p:ph sz="quarter" idx="19" hasCustomPrompt="1"/>
          </p:nvPr>
        </p:nvSpPr>
        <p:spPr>
          <a:xfrm>
            <a:off x="415500" y="5350549"/>
            <a:ext cx="4566235" cy="369332"/>
          </a:xfrm>
          <a:prstGeom prst="rect">
            <a:avLst/>
          </a:prstGeom>
        </p:spPr>
        <p:txBody>
          <a:bodyPr anchor="t"/>
          <a:lstStyle>
            <a:lvl1pPr marL="0" indent="0">
              <a:buNone/>
              <a:defRPr sz="1800" b="0" i="0">
                <a:solidFill>
                  <a:schemeClr val="bg1"/>
                </a:solidFill>
                <a:latin typeface="Gill Sans Nova" panose="020B0602020104020203" pitchFamily="34" charset="0"/>
              </a:defRPr>
            </a:lvl1pPr>
          </a:lstStyle>
          <a:p>
            <a:pPr lvl="0"/>
            <a:r>
              <a:rPr lang="en-US"/>
              <a:t>Text here</a:t>
            </a:r>
          </a:p>
        </p:txBody>
      </p:sp>
      <p:sp>
        <p:nvSpPr>
          <p:cNvPr id="19" name="Picture Placeholder 10">
            <a:extLst>
              <a:ext uri="{FF2B5EF4-FFF2-40B4-BE49-F238E27FC236}">
                <a16:creationId xmlns:a16="http://schemas.microsoft.com/office/drawing/2014/main" id="{477CDD40-6D0A-8C30-2B92-255704D17F91}"/>
              </a:ext>
            </a:extLst>
          </p:cNvPr>
          <p:cNvSpPr>
            <a:spLocks noGrp="1" noChangeAspect="1"/>
          </p:cNvSpPr>
          <p:nvPr>
            <p:ph type="pic" sz="quarter" idx="20"/>
          </p:nvPr>
        </p:nvSpPr>
        <p:spPr>
          <a:xfrm>
            <a:off x="6156667" y="4156229"/>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20" name="Content Placeholder 10">
            <a:extLst>
              <a:ext uri="{FF2B5EF4-FFF2-40B4-BE49-F238E27FC236}">
                <a16:creationId xmlns:a16="http://schemas.microsoft.com/office/drawing/2014/main" id="{A1C33998-04E5-D1BD-9781-135F1F5D0D11}"/>
              </a:ext>
            </a:extLst>
          </p:cNvPr>
          <p:cNvSpPr>
            <a:spLocks noGrp="1"/>
          </p:cNvSpPr>
          <p:nvPr>
            <p:ph sz="quarter" idx="21" hasCustomPrompt="1"/>
          </p:nvPr>
        </p:nvSpPr>
        <p:spPr>
          <a:xfrm>
            <a:off x="7400761" y="4511563"/>
            <a:ext cx="3387885" cy="369332"/>
          </a:xfrm>
          <a:prstGeom prst="rect">
            <a:avLst/>
          </a:prstGeom>
        </p:spPr>
        <p:txBody>
          <a:bodyPr anchor="ctr"/>
          <a:lstStyle>
            <a:lvl1pPr marL="0" indent="0">
              <a:buNone/>
              <a:defRPr sz="1800" b="1" i="0">
                <a:solidFill>
                  <a:schemeClr val="bg1"/>
                </a:solidFill>
                <a:latin typeface="Gill Sans Nova" panose="020B0602020104020203" pitchFamily="34" charset="0"/>
              </a:defRPr>
            </a:lvl1pPr>
          </a:lstStyle>
          <a:p>
            <a:pPr lvl="0"/>
            <a:r>
              <a:rPr lang="en-US"/>
              <a:t>Subhead here</a:t>
            </a:r>
          </a:p>
        </p:txBody>
      </p:sp>
      <p:sp>
        <p:nvSpPr>
          <p:cNvPr id="21" name="Content Placeholder 10">
            <a:extLst>
              <a:ext uri="{FF2B5EF4-FFF2-40B4-BE49-F238E27FC236}">
                <a16:creationId xmlns:a16="http://schemas.microsoft.com/office/drawing/2014/main" id="{A527797B-0131-CA4F-DA7A-93176273FD51}"/>
              </a:ext>
            </a:extLst>
          </p:cNvPr>
          <p:cNvSpPr>
            <a:spLocks noGrp="1"/>
          </p:cNvSpPr>
          <p:nvPr>
            <p:ph sz="quarter" idx="22" hasCustomPrompt="1"/>
          </p:nvPr>
        </p:nvSpPr>
        <p:spPr>
          <a:xfrm>
            <a:off x="6222411" y="5350549"/>
            <a:ext cx="4566235" cy="369332"/>
          </a:xfrm>
          <a:prstGeom prst="rect">
            <a:avLst/>
          </a:prstGeom>
        </p:spPr>
        <p:txBody>
          <a:bodyPr anchor="t"/>
          <a:lstStyle>
            <a:lvl1pPr marL="0" indent="0">
              <a:buNone/>
              <a:defRPr sz="1800" b="0" i="0">
                <a:solidFill>
                  <a:schemeClr val="bg1"/>
                </a:solidFill>
                <a:latin typeface="Gill Sans Nova" panose="020B0602020104020203" pitchFamily="34" charset="0"/>
              </a:defRPr>
            </a:lvl1pPr>
          </a:lstStyle>
          <a:p>
            <a:pPr lvl="0"/>
            <a:r>
              <a:rPr lang="en-US"/>
              <a:t>Text here</a:t>
            </a:r>
          </a:p>
        </p:txBody>
      </p:sp>
    </p:spTree>
    <p:extLst>
      <p:ext uri="{BB962C8B-B14F-4D97-AF65-F5344CB8AC3E}">
        <p14:creationId xmlns:p14="http://schemas.microsoft.com/office/powerpoint/2010/main" val="391995528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solidFill>
                  <a:schemeClr val="bg1"/>
                </a:solidFill>
                <a:latin typeface="Gill Sans Nova" panose="020B0602020104020203" pitchFamily="34" charset="0"/>
              </a:defRPr>
            </a:lvl1pPr>
          </a:lstStyle>
          <a:p>
            <a:pPr lvl="0"/>
            <a:r>
              <a:rPr lang="en-US"/>
              <a:t>Headline here</a:t>
            </a:r>
          </a:p>
        </p:txBody>
      </p:sp>
      <p:sp>
        <p:nvSpPr>
          <p:cNvPr id="5" name="Picture Placeholder 10">
            <a:extLst>
              <a:ext uri="{FF2B5EF4-FFF2-40B4-BE49-F238E27FC236}">
                <a16:creationId xmlns:a16="http://schemas.microsoft.com/office/drawing/2014/main" id="{943F2F43-5B0C-6D75-AD21-3F270AF88845}"/>
              </a:ext>
            </a:extLst>
          </p:cNvPr>
          <p:cNvSpPr>
            <a:spLocks noGrp="1" noChangeAspect="1"/>
          </p:cNvSpPr>
          <p:nvPr>
            <p:ph type="pic" sz="quarter" idx="11"/>
          </p:nvPr>
        </p:nvSpPr>
        <p:spPr>
          <a:xfrm>
            <a:off x="349756"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1" name="Content Placeholder 10">
            <a:extLst>
              <a:ext uri="{FF2B5EF4-FFF2-40B4-BE49-F238E27FC236}">
                <a16:creationId xmlns:a16="http://schemas.microsoft.com/office/drawing/2014/main" id="{8408D152-E2F3-23CF-E953-AE270D0F12F1}"/>
              </a:ext>
            </a:extLst>
          </p:cNvPr>
          <p:cNvSpPr>
            <a:spLocks noGrp="1"/>
          </p:cNvSpPr>
          <p:nvPr>
            <p:ph sz="quarter" idx="12" hasCustomPrompt="1"/>
          </p:nvPr>
        </p:nvSpPr>
        <p:spPr>
          <a:xfrm>
            <a:off x="349756" y="2883277"/>
            <a:ext cx="3387885" cy="369332"/>
          </a:xfrm>
          <a:prstGeom prst="rect">
            <a:avLst/>
          </a:prstGeom>
        </p:spPr>
        <p:txBody>
          <a:bodyPr anchor="ctr"/>
          <a:lstStyle>
            <a:lvl1pPr marL="0" indent="0">
              <a:buNone/>
              <a:defRPr sz="1800" b="1" i="0">
                <a:solidFill>
                  <a:schemeClr val="bg1"/>
                </a:solidFill>
                <a:latin typeface="Gill Sans Nova" panose="020B0602020104020203" pitchFamily="34" charset="0"/>
              </a:defRPr>
            </a:lvl1pPr>
          </a:lstStyle>
          <a:p>
            <a:pPr lvl="0"/>
            <a:r>
              <a:rPr lang="en-US"/>
              <a:t>Subhead here</a:t>
            </a:r>
          </a:p>
        </p:txBody>
      </p:sp>
      <p:sp>
        <p:nvSpPr>
          <p:cNvPr id="12" name="Content Placeholder 10">
            <a:extLst>
              <a:ext uri="{FF2B5EF4-FFF2-40B4-BE49-F238E27FC236}">
                <a16:creationId xmlns:a16="http://schemas.microsoft.com/office/drawing/2014/main" id="{AE2171E3-00F2-BF6F-B892-C2943DE6409A}"/>
              </a:ext>
            </a:extLst>
          </p:cNvPr>
          <p:cNvSpPr>
            <a:spLocks noGrp="1"/>
          </p:cNvSpPr>
          <p:nvPr>
            <p:ph sz="quarter" idx="13" hasCustomPrompt="1"/>
          </p:nvPr>
        </p:nvSpPr>
        <p:spPr>
          <a:xfrm>
            <a:off x="349756" y="3429000"/>
            <a:ext cx="3387885" cy="369332"/>
          </a:xfrm>
          <a:prstGeom prst="rect">
            <a:avLst/>
          </a:prstGeom>
        </p:spPr>
        <p:txBody>
          <a:bodyPr anchor="ctr"/>
          <a:lstStyle>
            <a:lvl1pPr marL="0" indent="0">
              <a:buNone/>
              <a:defRPr sz="1800" b="0" i="0">
                <a:solidFill>
                  <a:schemeClr val="bg1"/>
                </a:solidFill>
                <a:latin typeface="Gill Sans Nova" panose="020B0602020104020203" pitchFamily="34" charset="0"/>
              </a:defRPr>
            </a:lvl1pPr>
          </a:lstStyle>
          <a:p>
            <a:pPr lvl="0"/>
            <a:r>
              <a:rPr lang="en-US"/>
              <a:t>Text here</a:t>
            </a:r>
          </a:p>
        </p:txBody>
      </p:sp>
      <p:sp>
        <p:nvSpPr>
          <p:cNvPr id="2" name="Picture Placeholder 10">
            <a:extLst>
              <a:ext uri="{FF2B5EF4-FFF2-40B4-BE49-F238E27FC236}">
                <a16:creationId xmlns:a16="http://schemas.microsoft.com/office/drawing/2014/main" id="{213AE98F-2410-6BC6-E224-08035E650453}"/>
              </a:ext>
            </a:extLst>
          </p:cNvPr>
          <p:cNvSpPr>
            <a:spLocks noGrp="1" noChangeAspect="1"/>
          </p:cNvSpPr>
          <p:nvPr>
            <p:ph type="pic" sz="quarter" idx="14"/>
          </p:nvPr>
        </p:nvSpPr>
        <p:spPr>
          <a:xfrm>
            <a:off x="3997929"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3" name="Content Placeholder 10">
            <a:extLst>
              <a:ext uri="{FF2B5EF4-FFF2-40B4-BE49-F238E27FC236}">
                <a16:creationId xmlns:a16="http://schemas.microsoft.com/office/drawing/2014/main" id="{C41A5A4D-B5BE-AA67-1C20-C9F703E93900}"/>
              </a:ext>
            </a:extLst>
          </p:cNvPr>
          <p:cNvSpPr>
            <a:spLocks noGrp="1"/>
          </p:cNvSpPr>
          <p:nvPr>
            <p:ph sz="quarter" idx="15" hasCustomPrompt="1"/>
          </p:nvPr>
        </p:nvSpPr>
        <p:spPr>
          <a:xfrm>
            <a:off x="3997929" y="2883277"/>
            <a:ext cx="3387885" cy="369332"/>
          </a:xfrm>
          <a:prstGeom prst="rect">
            <a:avLst/>
          </a:prstGeom>
        </p:spPr>
        <p:txBody>
          <a:bodyPr anchor="ctr"/>
          <a:lstStyle>
            <a:lvl1pPr marL="0" indent="0">
              <a:buNone/>
              <a:defRPr sz="1800" b="1" i="0">
                <a:solidFill>
                  <a:schemeClr val="bg1"/>
                </a:solidFill>
                <a:latin typeface="Gill Sans Nova" panose="020B0602020104020203" pitchFamily="34" charset="0"/>
              </a:defRPr>
            </a:lvl1pPr>
          </a:lstStyle>
          <a:p>
            <a:pPr lvl="0"/>
            <a:r>
              <a:rPr lang="en-US"/>
              <a:t>Subhead here</a:t>
            </a:r>
          </a:p>
        </p:txBody>
      </p:sp>
      <p:sp>
        <p:nvSpPr>
          <p:cNvPr id="4" name="Content Placeholder 10">
            <a:extLst>
              <a:ext uri="{FF2B5EF4-FFF2-40B4-BE49-F238E27FC236}">
                <a16:creationId xmlns:a16="http://schemas.microsoft.com/office/drawing/2014/main" id="{3A8F60B0-11A1-E040-CBE1-CDA52EAD8827}"/>
              </a:ext>
            </a:extLst>
          </p:cNvPr>
          <p:cNvSpPr>
            <a:spLocks noGrp="1"/>
          </p:cNvSpPr>
          <p:nvPr>
            <p:ph sz="quarter" idx="16" hasCustomPrompt="1"/>
          </p:nvPr>
        </p:nvSpPr>
        <p:spPr>
          <a:xfrm>
            <a:off x="3997929" y="3429000"/>
            <a:ext cx="3387885" cy="369332"/>
          </a:xfrm>
          <a:prstGeom prst="rect">
            <a:avLst/>
          </a:prstGeom>
        </p:spPr>
        <p:txBody>
          <a:bodyPr anchor="ctr"/>
          <a:lstStyle>
            <a:lvl1pPr marL="0" indent="0">
              <a:buNone/>
              <a:defRPr sz="1800" b="0" i="0">
                <a:solidFill>
                  <a:schemeClr val="bg1"/>
                </a:solidFill>
                <a:latin typeface="Gill Sans Nova" panose="020B0602020104020203" pitchFamily="34" charset="0"/>
              </a:defRPr>
            </a:lvl1pPr>
          </a:lstStyle>
          <a:p>
            <a:pPr lvl="0"/>
            <a:r>
              <a:rPr lang="en-US"/>
              <a:t>Text here</a:t>
            </a:r>
          </a:p>
        </p:txBody>
      </p:sp>
      <p:sp>
        <p:nvSpPr>
          <p:cNvPr id="7" name="Picture Placeholder 10">
            <a:extLst>
              <a:ext uri="{FF2B5EF4-FFF2-40B4-BE49-F238E27FC236}">
                <a16:creationId xmlns:a16="http://schemas.microsoft.com/office/drawing/2014/main" id="{807B5F5A-BCED-E8D4-DB63-9EA013E71BCA}"/>
              </a:ext>
            </a:extLst>
          </p:cNvPr>
          <p:cNvSpPr>
            <a:spLocks noGrp="1" noChangeAspect="1"/>
          </p:cNvSpPr>
          <p:nvPr>
            <p:ph type="pic" sz="quarter" idx="17"/>
          </p:nvPr>
        </p:nvSpPr>
        <p:spPr>
          <a:xfrm>
            <a:off x="7749797"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8" name="Content Placeholder 10">
            <a:extLst>
              <a:ext uri="{FF2B5EF4-FFF2-40B4-BE49-F238E27FC236}">
                <a16:creationId xmlns:a16="http://schemas.microsoft.com/office/drawing/2014/main" id="{9F224082-9089-8D51-A15C-72231C54F92E}"/>
              </a:ext>
            </a:extLst>
          </p:cNvPr>
          <p:cNvSpPr>
            <a:spLocks noGrp="1"/>
          </p:cNvSpPr>
          <p:nvPr>
            <p:ph sz="quarter" idx="18" hasCustomPrompt="1"/>
          </p:nvPr>
        </p:nvSpPr>
        <p:spPr>
          <a:xfrm>
            <a:off x="7749797" y="2883277"/>
            <a:ext cx="3387885" cy="369332"/>
          </a:xfrm>
          <a:prstGeom prst="rect">
            <a:avLst/>
          </a:prstGeom>
        </p:spPr>
        <p:txBody>
          <a:bodyPr anchor="ctr"/>
          <a:lstStyle>
            <a:lvl1pPr marL="0" indent="0">
              <a:buNone/>
              <a:defRPr sz="1800" b="1" i="0">
                <a:solidFill>
                  <a:schemeClr val="bg1"/>
                </a:solidFill>
                <a:latin typeface="Gill Sans Nova" panose="020B0602020104020203" pitchFamily="34" charset="0"/>
              </a:defRPr>
            </a:lvl1pPr>
          </a:lstStyle>
          <a:p>
            <a:pPr lvl="0"/>
            <a:r>
              <a:rPr lang="en-US"/>
              <a:t>Subhead here</a:t>
            </a:r>
          </a:p>
        </p:txBody>
      </p:sp>
      <p:sp>
        <p:nvSpPr>
          <p:cNvPr id="9" name="Content Placeholder 10">
            <a:extLst>
              <a:ext uri="{FF2B5EF4-FFF2-40B4-BE49-F238E27FC236}">
                <a16:creationId xmlns:a16="http://schemas.microsoft.com/office/drawing/2014/main" id="{857A4BCE-BEF3-1EC5-F1A1-8172CE284331}"/>
              </a:ext>
            </a:extLst>
          </p:cNvPr>
          <p:cNvSpPr>
            <a:spLocks noGrp="1"/>
          </p:cNvSpPr>
          <p:nvPr>
            <p:ph sz="quarter" idx="19" hasCustomPrompt="1"/>
          </p:nvPr>
        </p:nvSpPr>
        <p:spPr>
          <a:xfrm>
            <a:off x="7749797" y="3429000"/>
            <a:ext cx="3387885" cy="369332"/>
          </a:xfrm>
          <a:prstGeom prst="rect">
            <a:avLst/>
          </a:prstGeom>
        </p:spPr>
        <p:txBody>
          <a:bodyPr anchor="ctr"/>
          <a:lstStyle>
            <a:lvl1pPr marL="0" indent="0">
              <a:buNone/>
              <a:defRPr sz="1800" b="0" i="0">
                <a:solidFill>
                  <a:schemeClr val="bg1"/>
                </a:solidFill>
                <a:latin typeface="Gill Sans Nova" panose="020B0602020104020203" pitchFamily="34" charset="0"/>
              </a:defRPr>
            </a:lvl1pPr>
          </a:lstStyle>
          <a:p>
            <a:pPr lvl="0"/>
            <a:r>
              <a:rPr lang="en-US"/>
              <a:t>Text here</a:t>
            </a:r>
          </a:p>
        </p:txBody>
      </p:sp>
    </p:spTree>
    <p:extLst>
      <p:ext uri="{BB962C8B-B14F-4D97-AF65-F5344CB8AC3E}">
        <p14:creationId xmlns:p14="http://schemas.microsoft.com/office/powerpoint/2010/main" val="152994498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End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4B6CA1-FFB6-CF30-61C3-C488CEAC016F}"/>
              </a:ext>
            </a:extLst>
          </p:cNvPr>
          <p:cNvPicPr>
            <a:picLocks noChangeAspect="1"/>
          </p:cNvPicPr>
          <p:nvPr userDrawn="1"/>
        </p:nvPicPr>
        <p:blipFill>
          <a:blip r:embed="rId2"/>
          <a:stretch>
            <a:fillRect/>
          </a:stretch>
        </p:blipFill>
        <p:spPr>
          <a:xfrm>
            <a:off x="560537" y="409993"/>
            <a:ext cx="857716" cy="374400"/>
          </a:xfrm>
          <a:prstGeom prst="rect">
            <a:avLst/>
          </a:prstGeom>
        </p:spPr>
      </p:pic>
      <p:pic>
        <p:nvPicPr>
          <p:cNvPr id="4" name="Picture 3" descr="A screenshot of a video game&#10;&#10;AI-generated content may be incorrect.">
            <a:extLst>
              <a:ext uri="{FF2B5EF4-FFF2-40B4-BE49-F238E27FC236}">
                <a16:creationId xmlns:a16="http://schemas.microsoft.com/office/drawing/2014/main" id="{EF77F271-AA5E-2EF0-E9B5-403D29DBBA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900674"/>
            <a:ext cx="12192000" cy="3056651"/>
          </a:xfrm>
          <a:prstGeom prst="rect">
            <a:avLst/>
          </a:prstGeom>
        </p:spPr>
      </p:pic>
      <p:sp>
        <p:nvSpPr>
          <p:cNvPr id="5" name="TextBox 4">
            <a:extLst>
              <a:ext uri="{FF2B5EF4-FFF2-40B4-BE49-F238E27FC236}">
                <a16:creationId xmlns:a16="http://schemas.microsoft.com/office/drawing/2014/main" id="{D913D87D-8DE6-51FC-7DD3-B64B9061AFBE}"/>
              </a:ext>
            </a:extLst>
          </p:cNvPr>
          <p:cNvSpPr txBox="1"/>
          <p:nvPr userDrawn="1"/>
        </p:nvSpPr>
        <p:spPr>
          <a:xfrm>
            <a:off x="180975" y="5934670"/>
            <a:ext cx="2088777" cy="646331"/>
          </a:xfrm>
          <a:prstGeom prst="rect">
            <a:avLst/>
          </a:prstGeom>
          <a:noFill/>
        </p:spPr>
        <p:txBody>
          <a:bodyPr wrap="none" rtlCol="0">
            <a:spAutoFit/>
          </a:bodyPr>
          <a:lstStyle/>
          <a:p>
            <a:r>
              <a:rPr lang="en-CA">
                <a:solidFill>
                  <a:schemeClr val="bg2">
                    <a:lumMod val="20000"/>
                    <a:lumOff val="80000"/>
                  </a:schemeClr>
                </a:solidFill>
              </a:rPr>
              <a:t>CONTACT: </a:t>
            </a:r>
          </a:p>
          <a:p>
            <a:r>
              <a:rPr lang="en-CA">
                <a:solidFill>
                  <a:schemeClr val="bg2">
                    <a:lumMod val="20000"/>
                    <a:lumOff val="80000"/>
                  </a:schemeClr>
                </a:solidFill>
              </a:rPr>
              <a:t>Info@abacusdata.ca</a:t>
            </a:r>
          </a:p>
        </p:txBody>
      </p:sp>
    </p:spTree>
    <p:extLst>
      <p:ext uri="{BB962C8B-B14F-4D97-AF65-F5344CB8AC3E}">
        <p14:creationId xmlns:p14="http://schemas.microsoft.com/office/powerpoint/2010/main" val="16227983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EA3E37-15A6-E860-1DC2-103672CAC5C5}"/>
              </a:ext>
            </a:extLst>
          </p:cNvPr>
          <p:cNvSpPr/>
          <p:nvPr userDrawn="1"/>
        </p:nvSpPr>
        <p:spPr>
          <a:xfrm>
            <a:off x="0" y="0"/>
            <a:ext cx="12192000" cy="6858000"/>
          </a:xfrm>
          <a:prstGeom prst="rect">
            <a:avLst/>
          </a:prstGeom>
          <a:gradFill>
            <a:gsLst>
              <a:gs pos="0">
                <a:srgbClr val="151219"/>
              </a:gs>
              <a:gs pos="100000">
                <a:srgbClr val="201E3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3">
            <a:extLst>
              <a:ext uri="{FF2B5EF4-FFF2-40B4-BE49-F238E27FC236}">
                <a16:creationId xmlns:a16="http://schemas.microsoft.com/office/drawing/2014/main" id="{1B39C13D-534A-DF76-9376-2C753125B861}"/>
              </a:ext>
            </a:extLst>
          </p:cNvPr>
          <p:cNvSpPr txBox="1">
            <a:spLocks/>
          </p:cNvSpPr>
          <p:nvPr userDrawn="1"/>
        </p:nvSpPr>
        <p:spPr>
          <a:xfrm>
            <a:off x="534844" y="2999802"/>
            <a:ext cx="9066356" cy="1113575"/>
          </a:xfrm>
          <a:prstGeom prst="rect">
            <a:avLst/>
          </a:prstGeom>
        </p:spPr>
        <p:txBody>
          <a:bodyPr vert="horz" wrap="square"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kumimoji="0" lang="en-US" sz="8000" b="1" i="0" u="none" strike="noStrike" kern="1200" cap="none" spc="0" normalizeH="0" baseline="0" noProof="0">
                <a:ln>
                  <a:noFill/>
                </a:ln>
                <a:gradFill>
                  <a:gsLst>
                    <a:gs pos="0">
                      <a:srgbClr val="A6D65E"/>
                    </a:gs>
                    <a:gs pos="100000">
                      <a:srgbClr val="41B95E"/>
                    </a:gs>
                  </a:gsLst>
                  <a:lin ang="0" scaled="0"/>
                </a:gradFill>
                <a:effectLst/>
                <a:uLnTx/>
                <a:uFillTx/>
                <a:latin typeface="Gill Sans Nova" panose="020B0602020104020203" pitchFamily="34" charset="0"/>
                <a:ea typeface="+mn-ea"/>
                <a:cs typeface="Agency FB" panose="020F0502020204030204" pitchFamily="34" charset="0"/>
              </a:rPr>
              <a:t>Thank You</a:t>
            </a:r>
            <a:endParaRPr kumimoji="0" lang="en-CA" sz="4800" b="1" i="0" u="none" strike="noStrike" kern="1200" cap="none" spc="0" normalizeH="0" baseline="0" noProof="0">
              <a:ln>
                <a:noFill/>
              </a:ln>
              <a:gradFill>
                <a:gsLst>
                  <a:gs pos="0">
                    <a:srgbClr val="A6D65E"/>
                  </a:gs>
                  <a:gs pos="100000">
                    <a:srgbClr val="41B95E"/>
                  </a:gs>
                </a:gsLst>
                <a:lin ang="0" scaled="0"/>
              </a:gradFill>
              <a:effectLst/>
              <a:uLnTx/>
              <a:uFillTx/>
              <a:latin typeface="Gill Sans Nova" panose="020B0602020104020203" pitchFamily="34" charset="0"/>
              <a:ea typeface="+mn-ea"/>
              <a:cs typeface="Agency FB" panose="020F0502020204030204" pitchFamily="34" charset="0"/>
            </a:endParaRPr>
          </a:p>
        </p:txBody>
      </p:sp>
      <p:pic>
        <p:nvPicPr>
          <p:cNvPr id="21" name="Picture 20">
            <a:extLst>
              <a:ext uri="{FF2B5EF4-FFF2-40B4-BE49-F238E27FC236}">
                <a16:creationId xmlns:a16="http://schemas.microsoft.com/office/drawing/2014/main" id="{E0915D26-F995-2DE0-58F0-CBB4CF06C358}"/>
              </a:ext>
            </a:extLst>
          </p:cNvPr>
          <p:cNvPicPr>
            <a:picLocks noChangeAspect="1"/>
          </p:cNvPicPr>
          <p:nvPr userDrawn="1"/>
        </p:nvPicPr>
        <p:blipFill>
          <a:blip r:embed="rId2"/>
          <a:stretch>
            <a:fillRect/>
          </a:stretch>
        </p:blipFill>
        <p:spPr>
          <a:xfrm>
            <a:off x="10221945" y="5466442"/>
            <a:ext cx="1389682" cy="606607"/>
          </a:xfrm>
          <a:prstGeom prst="rect">
            <a:avLst/>
          </a:prstGeom>
        </p:spPr>
      </p:pic>
      <p:sp>
        <p:nvSpPr>
          <p:cNvPr id="22" name="Text Placeholder 3">
            <a:extLst>
              <a:ext uri="{FF2B5EF4-FFF2-40B4-BE49-F238E27FC236}">
                <a16:creationId xmlns:a16="http://schemas.microsoft.com/office/drawing/2014/main" id="{F9917DB4-2ADB-5ECD-B678-88AF7DDD2053}"/>
              </a:ext>
            </a:extLst>
          </p:cNvPr>
          <p:cNvSpPr txBox="1">
            <a:spLocks/>
          </p:cNvSpPr>
          <p:nvPr userDrawn="1"/>
        </p:nvSpPr>
        <p:spPr>
          <a:xfrm>
            <a:off x="9997249" y="6144124"/>
            <a:ext cx="1875205" cy="369332"/>
          </a:xfrm>
          <a:prstGeom prst="rect">
            <a:avLst/>
          </a:prstGeom>
        </p:spPr>
        <p:txBody>
          <a:bodyPr vert="horz" wrap="square"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u="none" strike="noStrike" kern="1200" cap="none" spc="0" normalizeH="0" baseline="0" noProof="0" err="1">
                <a:ln>
                  <a:noFill/>
                </a:ln>
                <a:solidFill>
                  <a:schemeClr val="bg2"/>
                </a:solidFill>
                <a:effectLst/>
                <a:uLnTx/>
                <a:uFillTx/>
                <a:latin typeface="Gill Sans Nova" panose="020B0602020104020203" pitchFamily="34" charset="0"/>
                <a:cs typeface="Agency FB" panose="020F0502020204030204" pitchFamily="34" charset="0"/>
              </a:rPr>
              <a:t>abacusdata.ca</a:t>
            </a:r>
            <a:endParaRPr kumimoji="0" lang="en-CA" sz="1800" b="1" u="none" strike="noStrike" kern="1200" cap="none" spc="0" normalizeH="0" baseline="0" noProof="0">
              <a:ln>
                <a:noFill/>
              </a:ln>
              <a:solidFill>
                <a:schemeClr val="bg2"/>
              </a:solidFill>
              <a:effectLst/>
              <a:uLnTx/>
              <a:uFillTx/>
              <a:latin typeface="Gill Sans Nova" panose="020B0602020104020203" pitchFamily="34" charset="0"/>
              <a:cs typeface="Agency FB" panose="020F0502020204030204" pitchFamily="34" charset="0"/>
            </a:endParaRPr>
          </a:p>
        </p:txBody>
      </p:sp>
      <p:pic>
        <p:nvPicPr>
          <p:cNvPr id="23" name="Graphic 22">
            <a:extLst>
              <a:ext uri="{FF2B5EF4-FFF2-40B4-BE49-F238E27FC236}">
                <a16:creationId xmlns:a16="http://schemas.microsoft.com/office/drawing/2014/main" id="{C5F832DD-50EA-60ED-11F4-101241887B36}"/>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3"/>
              </a:ext>
            </a:extLst>
          </a:blip>
          <a:srcRect l="-3171" t="62910" r="59871" b="6477"/>
          <a:stretch/>
        </p:blipFill>
        <p:spPr>
          <a:xfrm>
            <a:off x="1" y="0"/>
            <a:ext cx="12192000" cy="6858000"/>
          </a:xfrm>
          <a:prstGeom prst="rect">
            <a:avLst/>
          </a:prstGeom>
        </p:spPr>
      </p:pic>
    </p:spTree>
    <p:extLst>
      <p:ext uri="{BB962C8B-B14F-4D97-AF65-F5344CB8AC3E}">
        <p14:creationId xmlns:p14="http://schemas.microsoft.com/office/powerpoint/2010/main" val="1406370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Title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55B4C-0576-8769-70AB-8E9DE63C47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599D45-04DB-0A92-EAE2-551A9B1E32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2195EA-3B06-D3C3-9CED-6061CE2CD81F}"/>
              </a:ext>
            </a:extLst>
          </p:cNvPr>
          <p:cNvSpPr>
            <a:spLocks noGrp="1"/>
          </p:cNvSpPr>
          <p:nvPr>
            <p:ph type="dt" sz="half" idx="10"/>
          </p:nvPr>
        </p:nvSpPr>
        <p:spPr/>
        <p:txBody>
          <a:bodyPr/>
          <a:lstStyle/>
          <a:p>
            <a:fld id="{A4F385BB-FFC9-834F-BA28-FD8A927E9D0E}" type="datetimeFigureOut">
              <a:rPr lang="en-US" smtClean="0"/>
              <a:t>9/25/2026</a:t>
            </a:fld>
            <a:endParaRPr lang="en-US"/>
          </a:p>
        </p:txBody>
      </p:sp>
      <p:sp>
        <p:nvSpPr>
          <p:cNvPr id="5" name="Footer Placeholder 4">
            <a:extLst>
              <a:ext uri="{FF2B5EF4-FFF2-40B4-BE49-F238E27FC236}">
                <a16:creationId xmlns:a16="http://schemas.microsoft.com/office/drawing/2014/main" id="{C0606AB1-776E-05E0-57E2-1AD3D93E6A9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817E7E2-CB61-8D46-C479-2F9DF725A68E}"/>
              </a:ext>
            </a:extLst>
          </p:cNvPr>
          <p:cNvSpPr>
            <a:spLocks noGrp="1"/>
          </p:cNvSpPr>
          <p:nvPr>
            <p:ph type="sldNum" sz="quarter" idx="12"/>
          </p:nvPr>
        </p:nvSpPr>
        <p:spPr/>
        <p:txBody>
          <a:bodyPr/>
          <a:lstStyle/>
          <a:p>
            <a:fld id="{9B7A1954-51CD-9248-8553-D62E1CDE46B3}" type="slidenum">
              <a:rPr lang="en-US" smtClean="0"/>
              <a:t>‹#›</a:t>
            </a:fld>
            <a:endParaRPr lang="en-US"/>
          </a:p>
        </p:txBody>
      </p:sp>
    </p:spTree>
    <p:extLst>
      <p:ext uri="{BB962C8B-B14F-4D97-AF65-F5344CB8AC3E}">
        <p14:creationId xmlns:p14="http://schemas.microsoft.com/office/powerpoint/2010/main" val="7020426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F36F5-46DE-1EF7-09A7-67684472C7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F85DE3-410A-C7E4-1996-E4A3D983C4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59037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E6E8F05-6045-19C6-B65B-68841A07D75A}"/>
              </a:ext>
            </a:extLst>
          </p:cNvPr>
          <p:cNvPicPr>
            <a:picLocks noChangeAspect="1"/>
          </p:cNvPicPr>
          <p:nvPr userDrawn="1"/>
        </p:nvPicPr>
        <p:blipFill>
          <a:blip r:embed="rId2"/>
          <a:stretch>
            <a:fillRect/>
          </a:stretch>
        </p:blipFill>
        <p:spPr>
          <a:xfrm>
            <a:off x="1155785" y="3101035"/>
            <a:ext cx="1502678" cy="655931"/>
          </a:xfrm>
          <a:prstGeom prst="rect">
            <a:avLst/>
          </a:prstGeom>
        </p:spPr>
      </p:pic>
      <p:pic>
        <p:nvPicPr>
          <p:cNvPr id="10" name="Picture 9">
            <a:extLst>
              <a:ext uri="{FF2B5EF4-FFF2-40B4-BE49-F238E27FC236}">
                <a16:creationId xmlns:a16="http://schemas.microsoft.com/office/drawing/2014/main" id="{3CFA0CC9-BE89-D92F-4ADA-C51DFF0DCED3}"/>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78285" b="65615"/>
          <a:stretch/>
        </p:blipFill>
        <p:spPr>
          <a:xfrm>
            <a:off x="-25183" y="6041187"/>
            <a:ext cx="1582728" cy="816813"/>
          </a:xfrm>
          <a:prstGeom prst="rect">
            <a:avLst/>
          </a:prstGeom>
        </p:spPr>
      </p:pic>
      <p:pic>
        <p:nvPicPr>
          <p:cNvPr id="11" name="Picture 10">
            <a:extLst>
              <a:ext uri="{FF2B5EF4-FFF2-40B4-BE49-F238E27FC236}">
                <a16:creationId xmlns:a16="http://schemas.microsoft.com/office/drawing/2014/main" id="{5AC2FA50-0EE2-82BF-192B-099711D3D458}"/>
              </a:ext>
            </a:extLst>
          </p:cNvPr>
          <p:cNvPicPr>
            <a:picLocks noChangeAspect="1"/>
          </p:cNvPicPr>
          <p:nvPr userDrawn="1"/>
        </p:nvPicPr>
        <p:blipFill rotWithShape="1">
          <a:blip r:embed="rId4">
            <a:extLst>
              <a:ext uri="{28A0092B-C50C-407E-A947-70E740481C1C}">
                <a14:useLocalDpi xmlns:a14="http://schemas.microsoft.com/office/drawing/2010/main"/>
              </a:ext>
            </a:extLst>
          </a:blip>
          <a:srcRect b="63985"/>
          <a:stretch/>
        </p:blipFill>
        <p:spPr>
          <a:xfrm>
            <a:off x="1907124" y="6041186"/>
            <a:ext cx="2268000" cy="816813"/>
          </a:xfrm>
          <a:prstGeom prst="rect">
            <a:avLst/>
          </a:prstGeom>
        </p:spPr>
      </p:pic>
      <p:pic>
        <p:nvPicPr>
          <p:cNvPr id="12" name="Picture 11">
            <a:extLst>
              <a:ext uri="{FF2B5EF4-FFF2-40B4-BE49-F238E27FC236}">
                <a16:creationId xmlns:a16="http://schemas.microsoft.com/office/drawing/2014/main" id="{E66DB3C9-5C3A-CBE7-3980-79EB0258249A}"/>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67994" r="75667"/>
          <a:stretch/>
        </p:blipFill>
        <p:spPr>
          <a:xfrm>
            <a:off x="10405277" y="-2"/>
            <a:ext cx="1773539" cy="760325"/>
          </a:xfrm>
          <a:prstGeom prst="rect">
            <a:avLst/>
          </a:prstGeom>
        </p:spPr>
      </p:pic>
      <p:pic>
        <p:nvPicPr>
          <p:cNvPr id="13" name="Picture 12">
            <a:extLst>
              <a:ext uri="{FF2B5EF4-FFF2-40B4-BE49-F238E27FC236}">
                <a16:creationId xmlns:a16="http://schemas.microsoft.com/office/drawing/2014/main" id="{EEEFC1D5-2BE1-1C93-D443-3CF38A32B30B}"/>
              </a:ext>
            </a:extLst>
          </p:cNvPr>
          <p:cNvPicPr>
            <a:picLocks noChangeAspect="1"/>
          </p:cNvPicPr>
          <p:nvPr userDrawn="1"/>
        </p:nvPicPr>
        <p:blipFill rotWithShape="1">
          <a:blip r:embed="rId5">
            <a:extLst>
              <a:ext uri="{28A0092B-C50C-407E-A947-70E740481C1C}">
                <a14:useLocalDpi xmlns:a14="http://schemas.microsoft.com/office/drawing/2010/main"/>
              </a:ext>
            </a:extLst>
          </a:blip>
          <a:srcRect r="39832" b="65622"/>
          <a:stretch/>
        </p:blipFill>
        <p:spPr>
          <a:xfrm>
            <a:off x="4524248" y="6041187"/>
            <a:ext cx="7667752" cy="816813"/>
          </a:xfrm>
          <a:prstGeom prst="rect">
            <a:avLst/>
          </a:prstGeom>
        </p:spPr>
      </p:pic>
      <p:pic>
        <p:nvPicPr>
          <p:cNvPr id="14" name="Picture 13">
            <a:extLst>
              <a:ext uri="{FF2B5EF4-FFF2-40B4-BE49-F238E27FC236}">
                <a16:creationId xmlns:a16="http://schemas.microsoft.com/office/drawing/2014/main" id="{1793ED6A-A08B-C0E4-1400-720EED9DA316}"/>
              </a:ext>
            </a:extLst>
          </p:cNvPr>
          <p:cNvPicPr>
            <a:picLocks noChangeAspect="1"/>
          </p:cNvPicPr>
          <p:nvPr userDrawn="1"/>
        </p:nvPicPr>
        <p:blipFill rotWithShape="1">
          <a:blip r:embed="rId6">
            <a:extLst>
              <a:ext uri="{28A0092B-C50C-407E-A947-70E740481C1C}">
                <a14:useLocalDpi xmlns:a14="http://schemas.microsoft.com/office/drawing/2010/main"/>
              </a:ext>
            </a:extLst>
          </a:blip>
          <a:srcRect l="37031" t="67980" b="11404"/>
          <a:stretch/>
        </p:blipFill>
        <p:spPr>
          <a:xfrm>
            <a:off x="-25183" y="-1"/>
            <a:ext cx="7684728" cy="489850"/>
          </a:xfrm>
          <a:prstGeom prst="rect">
            <a:avLst/>
          </a:prstGeom>
        </p:spPr>
      </p:pic>
      <p:pic>
        <p:nvPicPr>
          <p:cNvPr id="15" name="Picture 14">
            <a:extLst>
              <a:ext uri="{FF2B5EF4-FFF2-40B4-BE49-F238E27FC236}">
                <a16:creationId xmlns:a16="http://schemas.microsoft.com/office/drawing/2014/main" id="{2423CD85-4429-FF09-0D79-660B8C445481}"/>
              </a:ext>
            </a:extLst>
          </p:cNvPr>
          <p:cNvPicPr>
            <a:picLocks noChangeAspect="1"/>
          </p:cNvPicPr>
          <p:nvPr userDrawn="1"/>
        </p:nvPicPr>
        <p:blipFill rotWithShape="1">
          <a:blip r:embed="rId7">
            <a:extLst>
              <a:ext uri="{28A0092B-C50C-407E-A947-70E740481C1C}">
                <a14:useLocalDpi xmlns:a14="http://schemas.microsoft.com/office/drawing/2010/main"/>
              </a:ext>
            </a:extLst>
          </a:blip>
          <a:srcRect t="71217"/>
          <a:stretch/>
        </p:blipFill>
        <p:spPr>
          <a:xfrm>
            <a:off x="7898411" y="-2"/>
            <a:ext cx="2268000" cy="652803"/>
          </a:xfrm>
          <a:prstGeom prst="rect">
            <a:avLst/>
          </a:prstGeom>
        </p:spPr>
      </p:pic>
      <p:cxnSp>
        <p:nvCxnSpPr>
          <p:cNvPr id="16" name="Straight Connector 15">
            <a:extLst>
              <a:ext uri="{FF2B5EF4-FFF2-40B4-BE49-F238E27FC236}">
                <a16:creationId xmlns:a16="http://schemas.microsoft.com/office/drawing/2014/main" id="{DE1D6226-D7C9-6722-EA96-7868DDB10FF6}"/>
              </a:ext>
            </a:extLst>
          </p:cNvPr>
          <p:cNvCxnSpPr>
            <a:cxnSpLocks/>
          </p:cNvCxnSpPr>
          <p:nvPr userDrawn="1"/>
        </p:nvCxnSpPr>
        <p:spPr>
          <a:xfrm>
            <a:off x="3346704" y="1883664"/>
            <a:ext cx="0" cy="309067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AE132DC5-85D6-B929-478B-0CCC7E081AC2}"/>
              </a:ext>
            </a:extLst>
          </p:cNvPr>
          <p:cNvSpPr>
            <a:spLocks noGrp="1"/>
          </p:cNvSpPr>
          <p:nvPr>
            <p:ph type="body" sz="quarter" idx="10" hasCustomPrompt="1"/>
          </p:nvPr>
        </p:nvSpPr>
        <p:spPr>
          <a:xfrm>
            <a:off x="4034946" y="2131539"/>
            <a:ext cx="7380000" cy="1940400"/>
          </a:xfrm>
          <a:prstGeom prst="rect">
            <a:avLst/>
          </a:prstGeom>
        </p:spPr>
        <p:txBody>
          <a:bodyPr anchor="ctr">
            <a:normAutofit/>
          </a:bodyPr>
          <a:lstStyle>
            <a:lvl1pPr marL="0" indent="0">
              <a:buNone/>
              <a:defRPr sz="4000" b="1" i="0">
                <a:solidFill>
                  <a:schemeClr val="bg1"/>
                </a:solidFill>
                <a:latin typeface="Gill Sans Nova" panose="020B06020201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Headline here</a:t>
            </a:r>
          </a:p>
        </p:txBody>
      </p:sp>
      <p:sp>
        <p:nvSpPr>
          <p:cNvPr id="35" name="Text Placeholder 34">
            <a:extLst>
              <a:ext uri="{FF2B5EF4-FFF2-40B4-BE49-F238E27FC236}">
                <a16:creationId xmlns:a16="http://schemas.microsoft.com/office/drawing/2014/main" id="{FBDFB448-26C8-00BD-F1ED-ADA324F8F7ED}"/>
              </a:ext>
            </a:extLst>
          </p:cNvPr>
          <p:cNvSpPr>
            <a:spLocks noGrp="1"/>
          </p:cNvSpPr>
          <p:nvPr>
            <p:ph type="body" sz="quarter" idx="12" hasCustomPrompt="1"/>
          </p:nvPr>
        </p:nvSpPr>
        <p:spPr>
          <a:xfrm>
            <a:off x="1029166" y="219060"/>
            <a:ext cx="3604986" cy="360217"/>
          </a:xfrm>
          <a:prstGeom prst="rect">
            <a:avLst/>
          </a:prstGeom>
        </p:spPr>
        <p:txBody>
          <a:bodyPr anchor="ctr">
            <a:normAutofit/>
          </a:bodyPr>
          <a:lstStyle>
            <a:lvl1pPr marL="0" indent="0">
              <a:buNone/>
              <a:defRPr sz="1600" b="1" i="0">
                <a:solidFill>
                  <a:schemeClr val="accent1"/>
                </a:solidFill>
                <a:latin typeface="Gill Sans Nova" panose="020B0602020104020203" pitchFamily="34" charset="0"/>
              </a:defRPr>
            </a:lvl1pPr>
          </a:lstStyle>
          <a:p>
            <a:pPr lvl="0"/>
            <a:r>
              <a:rPr lang="en-US"/>
              <a:t>Subhead here</a:t>
            </a:r>
          </a:p>
        </p:txBody>
      </p:sp>
      <p:sp>
        <p:nvSpPr>
          <p:cNvPr id="37" name="Text Placeholder 36">
            <a:extLst>
              <a:ext uri="{FF2B5EF4-FFF2-40B4-BE49-F238E27FC236}">
                <a16:creationId xmlns:a16="http://schemas.microsoft.com/office/drawing/2014/main" id="{3C2BE65F-8DBB-586F-5FB5-E6E199CA728D}"/>
              </a:ext>
            </a:extLst>
          </p:cNvPr>
          <p:cNvSpPr>
            <a:spLocks noGrp="1"/>
          </p:cNvSpPr>
          <p:nvPr>
            <p:ph type="body" sz="quarter" idx="13" hasCustomPrompt="1"/>
          </p:nvPr>
        </p:nvSpPr>
        <p:spPr>
          <a:xfrm>
            <a:off x="4035425" y="4533900"/>
            <a:ext cx="7380288" cy="533400"/>
          </a:xfrm>
          <a:prstGeom prst="rect">
            <a:avLst/>
          </a:prstGeom>
        </p:spPr>
        <p:txBody>
          <a:bodyPr anchor="ctr">
            <a:normAutofit/>
          </a:bodyPr>
          <a:lstStyle>
            <a:lvl1pPr marL="0" indent="0">
              <a:buNone/>
              <a:defRPr sz="2400" b="1" i="0">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 here</a:t>
            </a:r>
          </a:p>
        </p:txBody>
      </p:sp>
    </p:spTree>
    <p:extLst>
      <p:ext uri="{BB962C8B-B14F-4D97-AF65-F5344CB8AC3E}">
        <p14:creationId xmlns:p14="http://schemas.microsoft.com/office/powerpoint/2010/main" val="31031861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0841C62-3600-5952-47D2-99FCB5AE7C68}"/>
              </a:ext>
            </a:extLst>
          </p:cNvPr>
          <p:cNvSpPr txBox="1">
            <a:spLocks/>
          </p:cNvSpPr>
          <p:nvPr userDrawn="1"/>
        </p:nvSpPr>
        <p:spPr>
          <a:xfrm>
            <a:off x="377678" y="724959"/>
            <a:ext cx="11157283" cy="523220"/>
          </a:xfrm>
          <a:prstGeom prst="rect">
            <a:avLst/>
          </a:prstGeom>
        </p:spPr>
        <p:txBody>
          <a:bodyPr vert="horz"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800" b="1">
                <a:latin typeface="Gill Sans Nova" panose="020B0602020104020203" pitchFamily="34" charset="0"/>
                <a:cs typeface="Agency FB" panose="020F0502020204030204" pitchFamily="34" charset="0"/>
              </a:rPr>
              <a:t>Table of</a:t>
            </a:r>
            <a:endParaRPr lang="en-CA" sz="2800" b="1">
              <a:latin typeface="Gill Sans Nova" panose="020B0602020104020203" pitchFamily="34" charset="0"/>
              <a:cs typeface="Agency FB" panose="020F0502020204030204" pitchFamily="34" charset="0"/>
            </a:endParaRPr>
          </a:p>
        </p:txBody>
      </p:sp>
      <p:sp>
        <p:nvSpPr>
          <p:cNvPr id="6" name="TextBox 5">
            <a:extLst>
              <a:ext uri="{FF2B5EF4-FFF2-40B4-BE49-F238E27FC236}">
                <a16:creationId xmlns:a16="http://schemas.microsoft.com/office/drawing/2014/main" id="{B990BAA4-3FF1-8940-21F6-85FDA4AF8779}"/>
              </a:ext>
            </a:extLst>
          </p:cNvPr>
          <p:cNvSpPr txBox="1"/>
          <p:nvPr userDrawn="1"/>
        </p:nvSpPr>
        <p:spPr>
          <a:xfrm>
            <a:off x="304526" y="986569"/>
            <a:ext cx="6099048" cy="1446550"/>
          </a:xfrm>
          <a:prstGeom prst="rect">
            <a:avLst/>
          </a:prstGeom>
          <a:noFill/>
        </p:spPr>
        <p:txBody>
          <a:bodyPr wrap="square">
            <a:spAutoFit/>
          </a:bodyPr>
          <a:lstStyle/>
          <a:p>
            <a:pPr marL="0" indent="0">
              <a:lnSpc>
                <a:spcPct val="100000"/>
              </a:lnSpc>
              <a:buNone/>
            </a:pPr>
            <a:r>
              <a:rPr lang="en-US" sz="8800" b="1">
                <a:gradFill>
                  <a:gsLst>
                    <a:gs pos="0">
                      <a:srgbClr val="499659"/>
                    </a:gs>
                    <a:gs pos="100000">
                      <a:srgbClr val="6AB86E"/>
                    </a:gs>
                  </a:gsLst>
                  <a:lin ang="0" scaled="0"/>
                </a:gradFill>
                <a:latin typeface="Gill Sans Nova" panose="020B0602020104020203" pitchFamily="34" charset="0"/>
                <a:cs typeface="Agency FB" panose="020F0502020204030204" pitchFamily="34" charset="0"/>
              </a:rPr>
              <a:t>Contents</a:t>
            </a:r>
            <a:endParaRPr lang="en-CA" sz="8800" b="1">
              <a:gradFill>
                <a:gsLst>
                  <a:gs pos="0">
                    <a:srgbClr val="499659"/>
                  </a:gs>
                  <a:gs pos="100000">
                    <a:srgbClr val="6AB86E"/>
                  </a:gs>
                </a:gsLst>
                <a:lin ang="0" scaled="0"/>
              </a:gradFill>
              <a:latin typeface="Gill Sans Nova" panose="020B0602020104020203" pitchFamily="34" charset="0"/>
              <a:cs typeface="Agency FB" panose="020F0502020204030204" pitchFamily="34" charset="0"/>
            </a:endParaRPr>
          </a:p>
        </p:txBody>
      </p:sp>
    </p:spTree>
    <p:extLst>
      <p:ext uri="{BB962C8B-B14F-4D97-AF65-F5344CB8AC3E}">
        <p14:creationId xmlns:p14="http://schemas.microsoft.com/office/powerpoint/2010/main" val="40064129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col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8" name="Text Placeholder 7">
            <a:extLst>
              <a:ext uri="{FF2B5EF4-FFF2-40B4-BE49-F238E27FC236}">
                <a16:creationId xmlns:a16="http://schemas.microsoft.com/office/drawing/2014/main" id="{E88C2453-3052-2F14-415F-4CB294035BB2}"/>
              </a:ext>
            </a:extLst>
          </p:cNvPr>
          <p:cNvSpPr>
            <a:spLocks noGrp="1"/>
          </p:cNvSpPr>
          <p:nvPr>
            <p:ph type="body" sz="quarter" idx="11"/>
          </p:nvPr>
        </p:nvSpPr>
        <p:spPr>
          <a:xfrm>
            <a:off x="350019" y="1366834"/>
            <a:ext cx="11155362"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37541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col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8" name="Text Placeholder 7">
            <a:extLst>
              <a:ext uri="{FF2B5EF4-FFF2-40B4-BE49-F238E27FC236}">
                <a16:creationId xmlns:a16="http://schemas.microsoft.com/office/drawing/2014/main" id="{E88C2453-3052-2F14-415F-4CB294035BB2}"/>
              </a:ext>
            </a:extLst>
          </p:cNvPr>
          <p:cNvSpPr>
            <a:spLocks noGrp="1"/>
          </p:cNvSpPr>
          <p:nvPr>
            <p:ph type="body" sz="quarter" idx="11"/>
          </p:nvPr>
        </p:nvSpPr>
        <p:spPr>
          <a:xfrm>
            <a:off x="350019" y="1366834"/>
            <a:ext cx="5577681"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7">
            <a:extLst>
              <a:ext uri="{FF2B5EF4-FFF2-40B4-BE49-F238E27FC236}">
                <a16:creationId xmlns:a16="http://schemas.microsoft.com/office/drawing/2014/main" id="{BDA72796-ECB3-8088-5E33-71319B234C93}"/>
              </a:ext>
            </a:extLst>
          </p:cNvPr>
          <p:cNvSpPr>
            <a:spLocks noGrp="1"/>
          </p:cNvSpPr>
          <p:nvPr>
            <p:ph type="body" sz="quarter" idx="12"/>
          </p:nvPr>
        </p:nvSpPr>
        <p:spPr>
          <a:xfrm>
            <a:off x="6096000" y="1366834"/>
            <a:ext cx="5577681"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297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callou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86BBF55-91AC-C608-3767-63706026B9D6}"/>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l="20462" t="29334" r="26791" b="40053"/>
          <a:stretch/>
        </p:blipFill>
        <p:spPr>
          <a:xfrm>
            <a:off x="-1" y="645926"/>
            <a:ext cx="12226651" cy="5645889"/>
          </a:xfrm>
          <a:prstGeom prst="rect">
            <a:avLst/>
          </a:prstGeom>
        </p:spPr>
      </p:pic>
      <p:sp>
        <p:nvSpPr>
          <p:cNvPr id="11" name="Picture Placeholder 10">
            <a:extLst>
              <a:ext uri="{FF2B5EF4-FFF2-40B4-BE49-F238E27FC236}">
                <a16:creationId xmlns:a16="http://schemas.microsoft.com/office/drawing/2014/main" id="{093009E1-BFCC-E9F7-6A92-FC06B18584B5}"/>
              </a:ext>
            </a:extLst>
          </p:cNvPr>
          <p:cNvSpPr>
            <a:spLocks noGrp="1"/>
          </p:cNvSpPr>
          <p:nvPr>
            <p:ph type="pic" sz="quarter" idx="11"/>
          </p:nvPr>
        </p:nvSpPr>
        <p:spPr>
          <a:xfrm>
            <a:off x="6443241" y="894555"/>
            <a:ext cx="6480997" cy="5182917"/>
          </a:xfrm>
          <a:prstGeom prst="roundRect">
            <a:avLst>
              <a:gd name="adj" fmla="val 15982"/>
            </a:avLst>
          </a:prstGeom>
          <a:solidFill>
            <a:schemeClr val="accent5">
              <a:lumMod val="50000"/>
            </a:schemeClr>
          </a:solidFill>
        </p:spPr>
        <p:txBody>
          <a:bodyPr anchor="ctr"/>
          <a:lstStyle>
            <a:lvl1pPr marL="0" indent="0" algn="ctr">
              <a:buNone/>
              <a:defRPr/>
            </a:lvl1pPr>
          </a:lstStyle>
          <a:p>
            <a:endParaRPr lang="en-US"/>
          </a:p>
        </p:txBody>
      </p:sp>
      <p:sp>
        <p:nvSpPr>
          <p:cNvPr id="5" name="Text Placeholder 4">
            <a:extLst>
              <a:ext uri="{FF2B5EF4-FFF2-40B4-BE49-F238E27FC236}">
                <a16:creationId xmlns:a16="http://schemas.microsoft.com/office/drawing/2014/main" id="{D76B47D5-2064-434A-5EBB-B934285C05AF}"/>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3600" b="1" i="0">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Callout text here</a:t>
            </a:r>
          </a:p>
        </p:txBody>
      </p:sp>
      <p:sp>
        <p:nvSpPr>
          <p:cNvPr id="9" name="Rectangle 8">
            <a:extLst>
              <a:ext uri="{FF2B5EF4-FFF2-40B4-BE49-F238E27FC236}">
                <a16:creationId xmlns:a16="http://schemas.microsoft.com/office/drawing/2014/main" id="{2088A9A3-C5C8-E39B-85B5-7087B0F9DEF9}"/>
              </a:ext>
            </a:extLst>
          </p:cNvPr>
          <p:cNvSpPr/>
          <p:nvPr userDrawn="1"/>
        </p:nvSpPr>
        <p:spPr>
          <a:xfrm>
            <a:off x="12192000" y="0"/>
            <a:ext cx="1949302" cy="7038753"/>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0583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007D48-D74A-4F79-D564-87BA0AA8994D}"/>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57CE6099-4C28-38A6-BFD3-ECE6E24CF658}"/>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l="20462" t="29334" r="26791" b="40053"/>
          <a:stretch/>
        </p:blipFill>
        <p:spPr>
          <a:xfrm>
            <a:off x="-1" y="645926"/>
            <a:ext cx="12226651" cy="5645889"/>
          </a:xfrm>
          <a:prstGeom prst="rect">
            <a:avLst/>
          </a:prstGeom>
        </p:spPr>
      </p:pic>
      <p:sp>
        <p:nvSpPr>
          <p:cNvPr id="10" name="Picture Placeholder 10">
            <a:extLst>
              <a:ext uri="{FF2B5EF4-FFF2-40B4-BE49-F238E27FC236}">
                <a16:creationId xmlns:a16="http://schemas.microsoft.com/office/drawing/2014/main" id="{EC202524-A1E2-3BAE-FF83-A6FCC6867DED}"/>
              </a:ext>
            </a:extLst>
          </p:cNvPr>
          <p:cNvSpPr>
            <a:spLocks noGrp="1"/>
          </p:cNvSpPr>
          <p:nvPr>
            <p:ph type="pic" sz="quarter" idx="11"/>
          </p:nvPr>
        </p:nvSpPr>
        <p:spPr>
          <a:xfrm>
            <a:off x="6443241" y="894555"/>
            <a:ext cx="6480997" cy="5182917"/>
          </a:xfrm>
          <a:prstGeom prst="roundRect">
            <a:avLst>
              <a:gd name="adj" fmla="val 15982"/>
            </a:avLst>
          </a:prstGeom>
          <a:solidFill>
            <a:schemeClr val="accent5">
              <a:lumMod val="50000"/>
            </a:schemeClr>
          </a:solidFill>
        </p:spPr>
        <p:txBody>
          <a:bodyPr anchor="ctr"/>
          <a:lstStyle>
            <a:lvl1pPr marL="0" indent="0" algn="ctr">
              <a:buNone/>
              <a:defRPr/>
            </a:lvl1pPr>
          </a:lstStyle>
          <a:p>
            <a:endParaRPr lang="en-US"/>
          </a:p>
        </p:txBody>
      </p:sp>
      <p:sp>
        <p:nvSpPr>
          <p:cNvPr id="12" name="Text Placeholder 4">
            <a:extLst>
              <a:ext uri="{FF2B5EF4-FFF2-40B4-BE49-F238E27FC236}">
                <a16:creationId xmlns:a16="http://schemas.microsoft.com/office/drawing/2014/main" id="{729A3D2C-3419-CABB-F612-B7A6015DCD3F}"/>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4400" b="1" i="0">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title here</a:t>
            </a:r>
          </a:p>
        </p:txBody>
      </p:sp>
      <p:sp>
        <p:nvSpPr>
          <p:cNvPr id="11" name="Oval 10">
            <a:extLst>
              <a:ext uri="{FF2B5EF4-FFF2-40B4-BE49-F238E27FC236}">
                <a16:creationId xmlns:a16="http://schemas.microsoft.com/office/drawing/2014/main" id="{EC69D06E-12CD-044D-1926-F68F75C0DFC9}"/>
              </a:ext>
            </a:extLst>
          </p:cNvPr>
          <p:cNvSpPr/>
          <p:nvPr userDrawn="1"/>
        </p:nvSpPr>
        <p:spPr>
          <a:xfrm>
            <a:off x="11802355" y="6468355"/>
            <a:ext cx="389645" cy="3896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A52B0B3A-C2DD-06A2-076A-7E9537E4AC29}"/>
              </a:ext>
            </a:extLst>
          </p:cNvPr>
          <p:cNvSpPr txBox="1">
            <a:spLocks/>
          </p:cNvSpPr>
          <p:nvPr userDrawn="1"/>
        </p:nvSpPr>
        <p:spPr>
          <a:xfrm>
            <a:off x="11730445" y="6469922"/>
            <a:ext cx="514610" cy="39341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126C574C-1EDA-B84E-9D9B-8F0DB25291E6}" type="slidenum">
              <a:rPr lang="en-US" sz="900" b="1" smtClean="0">
                <a:latin typeface="Gill Sans Nova" panose="020B0602020104020203" pitchFamily="34" charset="0"/>
              </a:rPr>
              <a:pPr algn="ctr"/>
              <a:t>‹#›</a:t>
            </a:fld>
            <a:endParaRPr lang="en-US" sz="900" b="1">
              <a:latin typeface="Gill Sans Nova" panose="020B0602020104020203" pitchFamily="34" charset="0"/>
            </a:endParaRPr>
          </a:p>
        </p:txBody>
      </p:sp>
      <p:sp>
        <p:nvSpPr>
          <p:cNvPr id="14" name="Rounded Rectangle 7">
            <a:extLst>
              <a:ext uri="{FF2B5EF4-FFF2-40B4-BE49-F238E27FC236}">
                <a16:creationId xmlns:a16="http://schemas.microsoft.com/office/drawing/2014/main" id="{3877C48F-777A-893D-114B-8A0F6DAA9359}"/>
              </a:ext>
            </a:extLst>
          </p:cNvPr>
          <p:cNvSpPr/>
          <p:nvPr userDrawn="1"/>
        </p:nvSpPr>
        <p:spPr>
          <a:xfrm>
            <a:off x="-1050" y="6467436"/>
            <a:ext cx="11683969" cy="394333"/>
          </a:xfrm>
          <a:custGeom>
            <a:avLst/>
            <a:gdLst>
              <a:gd name="connsiteX0" fmla="*/ 0 w 11880674"/>
              <a:gd name="connsiteY0" fmla="*/ 196707 h 393413"/>
              <a:gd name="connsiteX1" fmla="*/ 196707 w 11880674"/>
              <a:gd name="connsiteY1" fmla="*/ 0 h 393413"/>
              <a:gd name="connsiteX2" fmla="*/ 11683968 w 11880674"/>
              <a:gd name="connsiteY2" fmla="*/ 0 h 393413"/>
              <a:gd name="connsiteX3" fmla="*/ 11880675 w 11880674"/>
              <a:gd name="connsiteY3" fmla="*/ 196707 h 393413"/>
              <a:gd name="connsiteX4" fmla="*/ 11880674 w 11880674"/>
              <a:gd name="connsiteY4" fmla="*/ 196707 h 393413"/>
              <a:gd name="connsiteX5" fmla="*/ 11683967 w 11880674"/>
              <a:gd name="connsiteY5" fmla="*/ 393414 h 393413"/>
              <a:gd name="connsiteX6" fmla="*/ 196707 w 11880674"/>
              <a:gd name="connsiteY6" fmla="*/ 393413 h 393413"/>
              <a:gd name="connsiteX7" fmla="*/ 0 w 11880674"/>
              <a:gd name="connsiteY7" fmla="*/ 196706 h 393413"/>
              <a:gd name="connsiteX8" fmla="*/ 0 w 11880674"/>
              <a:gd name="connsiteY8" fmla="*/ 196707 h 393413"/>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56324 w 11730624"/>
              <a:gd name="connsiteY0" fmla="*/ 206232 h 393414"/>
              <a:gd name="connsiteX1" fmla="*/ 46656 w 11730624"/>
              <a:gd name="connsiteY1" fmla="*/ 0 h 393414"/>
              <a:gd name="connsiteX2" fmla="*/ 11533917 w 11730624"/>
              <a:gd name="connsiteY2" fmla="*/ 0 h 393414"/>
              <a:gd name="connsiteX3" fmla="*/ 11730624 w 11730624"/>
              <a:gd name="connsiteY3" fmla="*/ 196707 h 393414"/>
              <a:gd name="connsiteX4" fmla="*/ 11730623 w 11730624"/>
              <a:gd name="connsiteY4" fmla="*/ 196707 h 393414"/>
              <a:gd name="connsiteX5" fmla="*/ 11533916 w 11730624"/>
              <a:gd name="connsiteY5" fmla="*/ 393414 h 393414"/>
              <a:gd name="connsiteX6" fmla="*/ 46656 w 11730624"/>
              <a:gd name="connsiteY6" fmla="*/ 393413 h 393414"/>
              <a:gd name="connsiteX7" fmla="*/ 53149 w 11730624"/>
              <a:gd name="connsiteY7" fmla="*/ 285606 h 393414"/>
              <a:gd name="connsiteX8" fmla="*/ 56324 w 11730624"/>
              <a:gd name="connsiteY8" fmla="*/ 206232 h 393414"/>
              <a:gd name="connsiteX0" fmla="*/ 857360 w 12531660"/>
              <a:gd name="connsiteY0" fmla="*/ 206232 h 393414"/>
              <a:gd name="connsiteX1" fmla="*/ 847692 w 12531660"/>
              <a:gd name="connsiteY1" fmla="*/ 0 h 393414"/>
              <a:gd name="connsiteX2" fmla="*/ 12334953 w 12531660"/>
              <a:gd name="connsiteY2" fmla="*/ 0 h 393414"/>
              <a:gd name="connsiteX3" fmla="*/ 12531660 w 12531660"/>
              <a:gd name="connsiteY3" fmla="*/ 196707 h 393414"/>
              <a:gd name="connsiteX4" fmla="*/ 12531659 w 12531660"/>
              <a:gd name="connsiteY4" fmla="*/ 196707 h 393414"/>
              <a:gd name="connsiteX5" fmla="*/ 12334952 w 12531660"/>
              <a:gd name="connsiteY5" fmla="*/ 393414 h 393414"/>
              <a:gd name="connsiteX6" fmla="*/ 847692 w 12531660"/>
              <a:gd name="connsiteY6" fmla="*/ 393413 h 393414"/>
              <a:gd name="connsiteX7" fmla="*/ 857360 w 12531660"/>
              <a:gd name="connsiteY7" fmla="*/ 206232 h 393414"/>
              <a:gd name="connsiteX0" fmla="*/ 1435907 w 13119875"/>
              <a:gd name="connsiteY0" fmla="*/ 393413 h 393414"/>
              <a:gd name="connsiteX1" fmla="*/ 1435907 w 13119875"/>
              <a:gd name="connsiteY1" fmla="*/ 0 h 393414"/>
              <a:gd name="connsiteX2" fmla="*/ 12923168 w 13119875"/>
              <a:gd name="connsiteY2" fmla="*/ 0 h 393414"/>
              <a:gd name="connsiteX3" fmla="*/ 13119875 w 13119875"/>
              <a:gd name="connsiteY3" fmla="*/ 196707 h 393414"/>
              <a:gd name="connsiteX4" fmla="*/ 13119874 w 13119875"/>
              <a:gd name="connsiteY4" fmla="*/ 196707 h 393414"/>
              <a:gd name="connsiteX5" fmla="*/ 12923167 w 13119875"/>
              <a:gd name="connsiteY5" fmla="*/ 393414 h 393414"/>
              <a:gd name="connsiteX6" fmla="*/ 1435907 w 13119875"/>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850457 w 12534425"/>
              <a:gd name="connsiteY0" fmla="*/ 393413 h 393414"/>
              <a:gd name="connsiteX1" fmla="*/ 850457 w 12534425"/>
              <a:gd name="connsiteY1" fmla="*/ 0 h 393414"/>
              <a:gd name="connsiteX2" fmla="*/ 12337718 w 12534425"/>
              <a:gd name="connsiteY2" fmla="*/ 0 h 393414"/>
              <a:gd name="connsiteX3" fmla="*/ 12534425 w 12534425"/>
              <a:gd name="connsiteY3" fmla="*/ 196707 h 393414"/>
              <a:gd name="connsiteX4" fmla="*/ 12534424 w 12534425"/>
              <a:gd name="connsiteY4" fmla="*/ 196707 h 393414"/>
              <a:gd name="connsiteX5" fmla="*/ 12337717 w 12534425"/>
              <a:gd name="connsiteY5" fmla="*/ 393414 h 393414"/>
              <a:gd name="connsiteX6" fmla="*/ 850457 w 12534425"/>
              <a:gd name="connsiteY6" fmla="*/ 393413 h 393414"/>
              <a:gd name="connsiteX0" fmla="*/ 1 w 11683969"/>
              <a:gd name="connsiteY0" fmla="*/ 394332 h 394333"/>
              <a:gd name="connsiteX1" fmla="*/ 1 w 11683969"/>
              <a:gd name="connsiteY1" fmla="*/ 919 h 394333"/>
              <a:gd name="connsiteX2" fmla="*/ 11487262 w 11683969"/>
              <a:gd name="connsiteY2" fmla="*/ 919 h 394333"/>
              <a:gd name="connsiteX3" fmla="*/ 11683969 w 11683969"/>
              <a:gd name="connsiteY3" fmla="*/ 197626 h 394333"/>
              <a:gd name="connsiteX4" fmla="*/ 11683968 w 11683969"/>
              <a:gd name="connsiteY4" fmla="*/ 197626 h 394333"/>
              <a:gd name="connsiteX5" fmla="*/ 11487261 w 11683969"/>
              <a:gd name="connsiteY5" fmla="*/ 394333 h 394333"/>
              <a:gd name="connsiteX6" fmla="*/ 1 w 11683969"/>
              <a:gd name="connsiteY6" fmla="*/ 394332 h 39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83969" h="394333">
                <a:moveTo>
                  <a:pt x="1" y="394332"/>
                </a:moveTo>
                <a:cubicBezTo>
                  <a:pt x="2036" y="394332"/>
                  <a:pt x="-18" y="2988"/>
                  <a:pt x="1" y="919"/>
                </a:cubicBezTo>
                <a:cubicBezTo>
                  <a:pt x="20" y="-1150"/>
                  <a:pt x="7658175" y="919"/>
                  <a:pt x="11487262" y="919"/>
                </a:cubicBezTo>
                <a:cubicBezTo>
                  <a:pt x="11595900" y="919"/>
                  <a:pt x="11683969" y="88988"/>
                  <a:pt x="11683969" y="197626"/>
                </a:cubicBezTo>
                <a:lnTo>
                  <a:pt x="11683968" y="197626"/>
                </a:lnTo>
                <a:cubicBezTo>
                  <a:pt x="11683968" y="306264"/>
                  <a:pt x="11595899" y="394333"/>
                  <a:pt x="11487261" y="394333"/>
                </a:cubicBezTo>
                <a:lnTo>
                  <a:pt x="1" y="3943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icon&#10;&#10;Description automatically generated">
            <a:extLst>
              <a:ext uri="{FF2B5EF4-FFF2-40B4-BE49-F238E27FC236}">
                <a16:creationId xmlns:a16="http://schemas.microsoft.com/office/drawing/2014/main" id="{E76F3C0A-8124-7FEE-8FE3-43076D6A07F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1673" y="6575193"/>
            <a:ext cx="355247" cy="197131"/>
          </a:xfrm>
          <a:prstGeom prst="rect">
            <a:avLst/>
          </a:prstGeom>
        </p:spPr>
      </p:pic>
    </p:spTree>
    <p:extLst>
      <p:ext uri="{BB962C8B-B14F-4D97-AF65-F5344CB8AC3E}">
        <p14:creationId xmlns:p14="http://schemas.microsoft.com/office/powerpoint/2010/main" val="21407893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ullquo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B00E62-B946-1AAA-3FA9-848E3A7FE18D}"/>
              </a:ext>
            </a:extLst>
          </p:cNvPr>
          <p:cNvSpPr/>
          <p:nvPr/>
        </p:nvSpPr>
        <p:spPr>
          <a:xfrm>
            <a:off x="9025214" y="1414759"/>
            <a:ext cx="3281711" cy="4142509"/>
          </a:xfrm>
          <a:prstGeom prst="rect">
            <a:avLst/>
          </a:prstGeom>
          <a:gradFill flip="none" rotWithShape="1">
            <a:gsLst>
              <a:gs pos="22000">
                <a:schemeClr val="tx2"/>
              </a:gs>
              <a:gs pos="100000">
                <a:schemeClr val="bg2">
                  <a:lumMod val="20000"/>
                  <a:lumOff val="8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Picture Placeholder 12">
            <a:extLst>
              <a:ext uri="{FF2B5EF4-FFF2-40B4-BE49-F238E27FC236}">
                <a16:creationId xmlns:a16="http://schemas.microsoft.com/office/drawing/2014/main" id="{1209DB4A-A61F-F7C1-2859-C35A230604F2}"/>
              </a:ext>
            </a:extLst>
          </p:cNvPr>
          <p:cNvSpPr>
            <a:spLocks noGrp="1"/>
          </p:cNvSpPr>
          <p:nvPr>
            <p:ph type="pic" sz="quarter" idx="11"/>
          </p:nvPr>
        </p:nvSpPr>
        <p:spPr>
          <a:xfrm>
            <a:off x="6905468" y="1414758"/>
            <a:ext cx="4140000" cy="4140000"/>
          </a:xfrm>
          <a:custGeom>
            <a:avLst/>
            <a:gdLst>
              <a:gd name="connsiteX0" fmla="*/ 2070000 w 4140000"/>
              <a:gd name="connsiteY0" fmla="*/ 0 h 4140000"/>
              <a:gd name="connsiteX1" fmla="*/ 4140000 w 4140000"/>
              <a:gd name="connsiteY1" fmla="*/ 2070000 h 4140000"/>
              <a:gd name="connsiteX2" fmla="*/ 2070000 w 4140000"/>
              <a:gd name="connsiteY2" fmla="*/ 4140000 h 4140000"/>
              <a:gd name="connsiteX3" fmla="*/ 0 w 4140000"/>
              <a:gd name="connsiteY3" fmla="*/ 2070000 h 4140000"/>
              <a:gd name="connsiteX4" fmla="*/ 249838 w 4140000"/>
              <a:gd name="connsiteY4" fmla="*/ 1083315 h 4140000"/>
              <a:gd name="connsiteX5" fmla="*/ 256657 w 4140000"/>
              <a:gd name="connsiteY5" fmla="*/ 1072092 h 4140000"/>
              <a:gd name="connsiteX6" fmla="*/ 331420 w 4140000"/>
              <a:gd name="connsiteY6" fmla="*/ 1095299 h 4140000"/>
              <a:gd name="connsiteX7" fmla="*/ 454275 w 4140000"/>
              <a:gd name="connsiteY7" fmla="*/ 1107684 h 4140000"/>
              <a:gd name="connsiteX8" fmla="*/ 1063875 w 4140000"/>
              <a:gd name="connsiteY8" fmla="*/ 498084 h 4140000"/>
              <a:gd name="connsiteX9" fmla="*/ 1051490 w 4140000"/>
              <a:gd name="connsiteY9" fmla="*/ 375228 h 4140000"/>
              <a:gd name="connsiteX10" fmla="*/ 1023792 w 4140000"/>
              <a:gd name="connsiteY10" fmla="*/ 285999 h 4140000"/>
              <a:gd name="connsiteX11" fmla="*/ 1083316 w 4140000"/>
              <a:gd name="connsiteY11" fmla="*/ 249838 h 4140000"/>
              <a:gd name="connsiteX12" fmla="*/ 2070000 w 4140000"/>
              <a:gd name="connsiteY12" fmla="*/ 0 h 41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40000" h="4140000">
                <a:moveTo>
                  <a:pt x="2070000" y="0"/>
                </a:moveTo>
                <a:cubicBezTo>
                  <a:pt x="3213229" y="0"/>
                  <a:pt x="4140000" y="926771"/>
                  <a:pt x="4140000" y="2070000"/>
                </a:cubicBezTo>
                <a:cubicBezTo>
                  <a:pt x="4140000" y="3213229"/>
                  <a:pt x="3213229" y="4140000"/>
                  <a:pt x="2070000" y="4140000"/>
                </a:cubicBezTo>
                <a:cubicBezTo>
                  <a:pt x="926771" y="4140000"/>
                  <a:pt x="0" y="3213229"/>
                  <a:pt x="0" y="2070000"/>
                </a:cubicBezTo>
                <a:cubicBezTo>
                  <a:pt x="0" y="1712741"/>
                  <a:pt x="90505" y="1376620"/>
                  <a:pt x="249838" y="1083315"/>
                </a:cubicBezTo>
                <a:lnTo>
                  <a:pt x="256657" y="1072092"/>
                </a:lnTo>
                <a:lnTo>
                  <a:pt x="331420" y="1095299"/>
                </a:lnTo>
                <a:cubicBezTo>
                  <a:pt x="371103" y="1103420"/>
                  <a:pt x="412191" y="1107684"/>
                  <a:pt x="454275" y="1107684"/>
                </a:cubicBezTo>
                <a:cubicBezTo>
                  <a:pt x="790948" y="1107684"/>
                  <a:pt x="1063875" y="834757"/>
                  <a:pt x="1063875" y="498084"/>
                </a:cubicBezTo>
                <a:cubicBezTo>
                  <a:pt x="1063875" y="456000"/>
                  <a:pt x="1059611" y="414912"/>
                  <a:pt x="1051490" y="375228"/>
                </a:cubicBezTo>
                <a:lnTo>
                  <a:pt x="1023792" y="285999"/>
                </a:lnTo>
                <a:lnTo>
                  <a:pt x="1083316" y="249838"/>
                </a:lnTo>
                <a:cubicBezTo>
                  <a:pt x="1376621" y="90505"/>
                  <a:pt x="1712741" y="0"/>
                  <a:pt x="2070000" y="0"/>
                </a:cubicBezTo>
                <a:close/>
              </a:path>
            </a:pathLst>
          </a:custGeom>
          <a:solidFill>
            <a:schemeClr val="accent5">
              <a:lumMod val="50000"/>
            </a:schemeClr>
          </a:solidFill>
        </p:spPr>
        <p:txBody>
          <a:bodyPr wrap="square" anchor="ctr">
            <a:noAutofit/>
          </a:bodyPr>
          <a:lstStyle>
            <a:lvl1pPr marL="0" indent="0" algn="ctr">
              <a:buNone/>
              <a:defRPr/>
            </a:lvl1pPr>
          </a:lstStyle>
          <a:p>
            <a:endParaRPr lang="en-US"/>
          </a:p>
        </p:txBody>
      </p:sp>
      <p:pic>
        <p:nvPicPr>
          <p:cNvPr id="5" name="Picture 4" descr="Circle&#10;&#10;Description automatically generated">
            <a:extLst>
              <a:ext uri="{FF2B5EF4-FFF2-40B4-BE49-F238E27FC236}">
                <a16:creationId xmlns:a16="http://schemas.microsoft.com/office/drawing/2014/main" id="{0D4B48B9-A15A-FD91-1F4B-A4DE0D9A43B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36030" y="1293616"/>
            <a:ext cx="1234124" cy="1234124"/>
          </a:xfrm>
          <a:prstGeom prst="rect">
            <a:avLst/>
          </a:prstGeom>
        </p:spPr>
      </p:pic>
      <p:sp>
        <p:nvSpPr>
          <p:cNvPr id="14" name="Text Placeholder 4">
            <a:extLst>
              <a:ext uri="{FF2B5EF4-FFF2-40B4-BE49-F238E27FC236}">
                <a16:creationId xmlns:a16="http://schemas.microsoft.com/office/drawing/2014/main" id="{7AF3DD6B-2173-9262-C074-0D4D66152F6C}"/>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3600" b="0" i="1">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“Quote text here”</a:t>
            </a:r>
          </a:p>
        </p:txBody>
      </p:sp>
    </p:spTree>
    <p:extLst>
      <p:ext uri="{BB962C8B-B14F-4D97-AF65-F5344CB8AC3E}">
        <p14:creationId xmlns:p14="http://schemas.microsoft.com/office/powerpoint/2010/main" val="29016052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ata Visualization slide with Spac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250" y="1933575"/>
            <a:ext cx="7212135" cy="3736975"/>
          </a:xfrm>
          <a:prstGeom prst="rect">
            <a:avLst/>
          </a:prstGeom>
        </p:spPr>
        <p:txBody>
          <a:bodyPr/>
          <a:lstStyle/>
          <a:p>
            <a:endParaRPr lang="en-CA"/>
          </a:p>
        </p:txBody>
      </p:sp>
    </p:spTree>
    <p:extLst>
      <p:ext uri="{BB962C8B-B14F-4D97-AF65-F5344CB8AC3E}">
        <p14:creationId xmlns:p14="http://schemas.microsoft.com/office/powerpoint/2010/main" val="17275114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Data Visualization: Full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1155362" cy="3736975"/>
          </a:xfrm>
          <a:prstGeom prst="rect">
            <a:avLst/>
          </a:prstGeom>
        </p:spPr>
        <p:txBody>
          <a:bodyPr/>
          <a:lstStyle/>
          <a:p>
            <a:endParaRPr lang="en-CA"/>
          </a:p>
        </p:txBody>
      </p:sp>
    </p:spTree>
    <p:extLst>
      <p:ext uri="{BB962C8B-B14F-4D97-AF65-F5344CB8AC3E}">
        <p14:creationId xmlns:p14="http://schemas.microsoft.com/office/powerpoint/2010/main" val="27437484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Data Visualization: Full Slide with Spac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0240272" cy="3736975"/>
          </a:xfrm>
          <a:prstGeom prst="rect">
            <a:avLst/>
          </a:prstGeom>
        </p:spPr>
        <p:txBody>
          <a:bodyPr/>
          <a:lstStyle/>
          <a:p>
            <a:endParaRPr lang="en-CA"/>
          </a:p>
        </p:txBody>
      </p:sp>
    </p:spTree>
    <p:extLst>
      <p:ext uri="{BB962C8B-B14F-4D97-AF65-F5344CB8AC3E}">
        <p14:creationId xmlns:p14="http://schemas.microsoft.com/office/powerpoint/2010/main" val="31169619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Data Visualization slide with Spac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250" y="314324"/>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250" y="1933575"/>
            <a:ext cx="7212135" cy="3736975"/>
          </a:xfrm>
          <a:prstGeom prst="rect">
            <a:avLst/>
          </a:prstGeom>
        </p:spPr>
        <p:txBody>
          <a:bodyPr/>
          <a:lstStyle/>
          <a:p>
            <a:endParaRPr lang="en-CA"/>
          </a:p>
        </p:txBody>
      </p:sp>
    </p:spTree>
    <p:extLst>
      <p:ext uri="{BB962C8B-B14F-4D97-AF65-F5344CB8AC3E}">
        <p14:creationId xmlns:p14="http://schemas.microsoft.com/office/powerpoint/2010/main" val="15212370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Data Visualization slide: Full Slid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314324"/>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1155362" cy="3736975"/>
          </a:xfrm>
          <a:prstGeom prst="rect">
            <a:avLst/>
          </a:prstGeom>
        </p:spPr>
        <p:txBody>
          <a:bodyPr/>
          <a:lstStyle/>
          <a:p>
            <a:endParaRPr lang="en-CA"/>
          </a:p>
        </p:txBody>
      </p:sp>
    </p:spTree>
    <p:extLst>
      <p:ext uri="{BB962C8B-B14F-4D97-AF65-F5344CB8AC3E}">
        <p14:creationId xmlns:p14="http://schemas.microsoft.com/office/powerpoint/2010/main" val="27988317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Data Visualization slide: Full Slide with Spac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32003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0240272" cy="3736975"/>
          </a:xfrm>
          <a:prstGeom prst="rect">
            <a:avLst/>
          </a:prstGeom>
        </p:spPr>
        <p:txBody>
          <a:bodyPr/>
          <a:lstStyle/>
          <a:p>
            <a:endParaRPr lang="en-CA"/>
          </a:p>
        </p:txBody>
      </p:sp>
    </p:spTree>
    <p:extLst>
      <p:ext uri="{BB962C8B-B14F-4D97-AF65-F5344CB8AC3E}">
        <p14:creationId xmlns:p14="http://schemas.microsoft.com/office/powerpoint/2010/main" val="29288631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ata Visualization slide (no footer)">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5" name="TextBox 4">
            <a:extLst>
              <a:ext uri="{FF2B5EF4-FFF2-40B4-BE49-F238E27FC236}">
                <a16:creationId xmlns:a16="http://schemas.microsoft.com/office/drawing/2014/main" id="{6908DA07-361A-9DC5-C966-3ABB8052345C}"/>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8" name="Group 7">
            <a:extLst>
              <a:ext uri="{FF2B5EF4-FFF2-40B4-BE49-F238E27FC236}">
                <a16:creationId xmlns:a16="http://schemas.microsoft.com/office/drawing/2014/main" id="{291496C9-6D9D-0367-149B-3951D596D22F}"/>
              </a:ext>
            </a:extLst>
          </p:cNvPr>
          <p:cNvGrpSpPr/>
          <p:nvPr userDrawn="1"/>
        </p:nvGrpSpPr>
        <p:grpSpPr>
          <a:xfrm>
            <a:off x="552679" y="478225"/>
            <a:ext cx="301980" cy="301980"/>
            <a:chOff x="456425" y="394835"/>
            <a:chExt cx="301980" cy="301980"/>
          </a:xfrm>
        </p:grpSpPr>
        <p:sp>
          <p:nvSpPr>
            <p:cNvPr id="11" name="Oval 10">
              <a:extLst>
                <a:ext uri="{FF2B5EF4-FFF2-40B4-BE49-F238E27FC236}">
                  <a16:creationId xmlns:a16="http://schemas.microsoft.com/office/drawing/2014/main" id="{7AE92042-3EBB-0867-416A-7B1D7116A29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FAC93A1A-3460-5E0A-9286-7A9EBDFBC6F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15" name="Text Placeholder 8">
            <a:extLst>
              <a:ext uri="{FF2B5EF4-FFF2-40B4-BE49-F238E27FC236}">
                <a16:creationId xmlns:a16="http://schemas.microsoft.com/office/drawing/2014/main" id="{D0B1DC76-F063-8558-BFDA-B4EE1E6A402C}"/>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Tree>
    <p:extLst>
      <p:ext uri="{BB962C8B-B14F-4D97-AF65-F5344CB8AC3E}">
        <p14:creationId xmlns:p14="http://schemas.microsoft.com/office/powerpoint/2010/main" val="10336929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ata Visualization slide (no footer or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Tree>
    <p:extLst>
      <p:ext uri="{BB962C8B-B14F-4D97-AF65-F5344CB8AC3E}">
        <p14:creationId xmlns:p14="http://schemas.microsoft.com/office/powerpoint/2010/main" val="29762947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icon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5" name="Picture Placeholder 10">
            <a:extLst>
              <a:ext uri="{FF2B5EF4-FFF2-40B4-BE49-F238E27FC236}">
                <a16:creationId xmlns:a16="http://schemas.microsoft.com/office/drawing/2014/main" id="{943F2F43-5B0C-6D75-AD21-3F270AF88845}"/>
              </a:ext>
            </a:extLst>
          </p:cNvPr>
          <p:cNvSpPr>
            <a:spLocks noGrp="1" noChangeAspect="1"/>
          </p:cNvSpPr>
          <p:nvPr>
            <p:ph type="pic" sz="quarter" idx="11"/>
          </p:nvPr>
        </p:nvSpPr>
        <p:spPr>
          <a:xfrm>
            <a:off x="349756"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1" name="Content Placeholder 10">
            <a:extLst>
              <a:ext uri="{FF2B5EF4-FFF2-40B4-BE49-F238E27FC236}">
                <a16:creationId xmlns:a16="http://schemas.microsoft.com/office/drawing/2014/main" id="{8408D152-E2F3-23CF-E953-AE270D0F12F1}"/>
              </a:ext>
            </a:extLst>
          </p:cNvPr>
          <p:cNvSpPr>
            <a:spLocks noGrp="1"/>
          </p:cNvSpPr>
          <p:nvPr>
            <p:ph sz="quarter" idx="12" hasCustomPrompt="1"/>
          </p:nvPr>
        </p:nvSpPr>
        <p:spPr>
          <a:xfrm>
            <a:off x="1593850" y="2041740"/>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2" name="Content Placeholder 10">
            <a:extLst>
              <a:ext uri="{FF2B5EF4-FFF2-40B4-BE49-F238E27FC236}">
                <a16:creationId xmlns:a16="http://schemas.microsoft.com/office/drawing/2014/main" id="{AE2171E3-00F2-BF6F-B892-C2943DE6409A}"/>
              </a:ext>
            </a:extLst>
          </p:cNvPr>
          <p:cNvSpPr>
            <a:spLocks noGrp="1"/>
          </p:cNvSpPr>
          <p:nvPr>
            <p:ph sz="quarter" idx="13" hasCustomPrompt="1"/>
          </p:nvPr>
        </p:nvSpPr>
        <p:spPr>
          <a:xfrm>
            <a:off x="415500" y="2880726"/>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3" name="Picture Placeholder 10">
            <a:extLst>
              <a:ext uri="{FF2B5EF4-FFF2-40B4-BE49-F238E27FC236}">
                <a16:creationId xmlns:a16="http://schemas.microsoft.com/office/drawing/2014/main" id="{73CCDEC3-C74B-5842-415A-64BC025256D5}"/>
              </a:ext>
            </a:extLst>
          </p:cNvPr>
          <p:cNvSpPr>
            <a:spLocks noGrp="1" noChangeAspect="1"/>
          </p:cNvSpPr>
          <p:nvPr>
            <p:ph type="pic" sz="quarter" idx="14"/>
          </p:nvPr>
        </p:nvSpPr>
        <p:spPr>
          <a:xfrm>
            <a:off x="6156667"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4" name="Content Placeholder 10">
            <a:extLst>
              <a:ext uri="{FF2B5EF4-FFF2-40B4-BE49-F238E27FC236}">
                <a16:creationId xmlns:a16="http://schemas.microsoft.com/office/drawing/2014/main" id="{2FEAC19B-2A72-D04D-CF7C-548D99542459}"/>
              </a:ext>
            </a:extLst>
          </p:cNvPr>
          <p:cNvSpPr>
            <a:spLocks noGrp="1"/>
          </p:cNvSpPr>
          <p:nvPr>
            <p:ph sz="quarter" idx="15" hasCustomPrompt="1"/>
          </p:nvPr>
        </p:nvSpPr>
        <p:spPr>
          <a:xfrm>
            <a:off x="7400761" y="2041740"/>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5" name="Content Placeholder 10">
            <a:extLst>
              <a:ext uri="{FF2B5EF4-FFF2-40B4-BE49-F238E27FC236}">
                <a16:creationId xmlns:a16="http://schemas.microsoft.com/office/drawing/2014/main" id="{BFBE2531-4BE4-7B89-A467-398E79D421A5}"/>
              </a:ext>
            </a:extLst>
          </p:cNvPr>
          <p:cNvSpPr>
            <a:spLocks noGrp="1"/>
          </p:cNvSpPr>
          <p:nvPr>
            <p:ph sz="quarter" idx="16" hasCustomPrompt="1"/>
          </p:nvPr>
        </p:nvSpPr>
        <p:spPr>
          <a:xfrm>
            <a:off x="6222411" y="2880726"/>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6" name="Picture Placeholder 10">
            <a:extLst>
              <a:ext uri="{FF2B5EF4-FFF2-40B4-BE49-F238E27FC236}">
                <a16:creationId xmlns:a16="http://schemas.microsoft.com/office/drawing/2014/main" id="{8442927E-81CB-C557-2269-7127C7BA1E65}"/>
              </a:ext>
            </a:extLst>
          </p:cNvPr>
          <p:cNvSpPr>
            <a:spLocks noGrp="1" noChangeAspect="1"/>
          </p:cNvSpPr>
          <p:nvPr>
            <p:ph type="pic" sz="quarter" idx="17"/>
          </p:nvPr>
        </p:nvSpPr>
        <p:spPr>
          <a:xfrm>
            <a:off x="349756" y="4156229"/>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7" name="Content Placeholder 10">
            <a:extLst>
              <a:ext uri="{FF2B5EF4-FFF2-40B4-BE49-F238E27FC236}">
                <a16:creationId xmlns:a16="http://schemas.microsoft.com/office/drawing/2014/main" id="{F54E9CA3-E1B0-2906-4C78-A1F8592B823C}"/>
              </a:ext>
            </a:extLst>
          </p:cNvPr>
          <p:cNvSpPr>
            <a:spLocks noGrp="1"/>
          </p:cNvSpPr>
          <p:nvPr>
            <p:ph sz="quarter" idx="18" hasCustomPrompt="1"/>
          </p:nvPr>
        </p:nvSpPr>
        <p:spPr>
          <a:xfrm>
            <a:off x="1593850" y="4511563"/>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8" name="Content Placeholder 10">
            <a:extLst>
              <a:ext uri="{FF2B5EF4-FFF2-40B4-BE49-F238E27FC236}">
                <a16:creationId xmlns:a16="http://schemas.microsoft.com/office/drawing/2014/main" id="{EC8E7463-B05F-83F3-B613-9A7617F6344D}"/>
              </a:ext>
            </a:extLst>
          </p:cNvPr>
          <p:cNvSpPr>
            <a:spLocks noGrp="1"/>
          </p:cNvSpPr>
          <p:nvPr>
            <p:ph sz="quarter" idx="19" hasCustomPrompt="1"/>
          </p:nvPr>
        </p:nvSpPr>
        <p:spPr>
          <a:xfrm>
            <a:off x="415500" y="5350549"/>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9" name="Picture Placeholder 10">
            <a:extLst>
              <a:ext uri="{FF2B5EF4-FFF2-40B4-BE49-F238E27FC236}">
                <a16:creationId xmlns:a16="http://schemas.microsoft.com/office/drawing/2014/main" id="{477CDD40-6D0A-8C30-2B92-255704D17F91}"/>
              </a:ext>
            </a:extLst>
          </p:cNvPr>
          <p:cNvSpPr>
            <a:spLocks noGrp="1" noChangeAspect="1"/>
          </p:cNvSpPr>
          <p:nvPr>
            <p:ph type="pic" sz="quarter" idx="20"/>
          </p:nvPr>
        </p:nvSpPr>
        <p:spPr>
          <a:xfrm>
            <a:off x="6156667" y="4156229"/>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20" name="Content Placeholder 10">
            <a:extLst>
              <a:ext uri="{FF2B5EF4-FFF2-40B4-BE49-F238E27FC236}">
                <a16:creationId xmlns:a16="http://schemas.microsoft.com/office/drawing/2014/main" id="{A1C33998-04E5-D1BD-9781-135F1F5D0D11}"/>
              </a:ext>
            </a:extLst>
          </p:cNvPr>
          <p:cNvSpPr>
            <a:spLocks noGrp="1"/>
          </p:cNvSpPr>
          <p:nvPr>
            <p:ph sz="quarter" idx="21" hasCustomPrompt="1"/>
          </p:nvPr>
        </p:nvSpPr>
        <p:spPr>
          <a:xfrm>
            <a:off x="7400761" y="4511563"/>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21" name="Content Placeholder 10">
            <a:extLst>
              <a:ext uri="{FF2B5EF4-FFF2-40B4-BE49-F238E27FC236}">
                <a16:creationId xmlns:a16="http://schemas.microsoft.com/office/drawing/2014/main" id="{A527797B-0131-CA4F-DA7A-93176273FD51}"/>
              </a:ext>
            </a:extLst>
          </p:cNvPr>
          <p:cNvSpPr>
            <a:spLocks noGrp="1"/>
          </p:cNvSpPr>
          <p:nvPr>
            <p:ph sz="quarter" idx="22" hasCustomPrompt="1"/>
          </p:nvPr>
        </p:nvSpPr>
        <p:spPr>
          <a:xfrm>
            <a:off x="6222411" y="5350549"/>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Tree>
    <p:extLst>
      <p:ext uri="{BB962C8B-B14F-4D97-AF65-F5344CB8AC3E}">
        <p14:creationId xmlns:p14="http://schemas.microsoft.com/office/powerpoint/2010/main" val="34325556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5" name="Picture Placeholder 10">
            <a:extLst>
              <a:ext uri="{FF2B5EF4-FFF2-40B4-BE49-F238E27FC236}">
                <a16:creationId xmlns:a16="http://schemas.microsoft.com/office/drawing/2014/main" id="{943F2F43-5B0C-6D75-AD21-3F270AF88845}"/>
              </a:ext>
            </a:extLst>
          </p:cNvPr>
          <p:cNvSpPr>
            <a:spLocks noGrp="1" noChangeAspect="1"/>
          </p:cNvSpPr>
          <p:nvPr>
            <p:ph type="pic" sz="quarter" idx="11"/>
          </p:nvPr>
        </p:nvSpPr>
        <p:spPr>
          <a:xfrm>
            <a:off x="349756"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1" name="Content Placeholder 10">
            <a:extLst>
              <a:ext uri="{FF2B5EF4-FFF2-40B4-BE49-F238E27FC236}">
                <a16:creationId xmlns:a16="http://schemas.microsoft.com/office/drawing/2014/main" id="{8408D152-E2F3-23CF-E953-AE270D0F12F1}"/>
              </a:ext>
            </a:extLst>
          </p:cNvPr>
          <p:cNvSpPr>
            <a:spLocks noGrp="1"/>
          </p:cNvSpPr>
          <p:nvPr>
            <p:ph sz="quarter" idx="12" hasCustomPrompt="1"/>
          </p:nvPr>
        </p:nvSpPr>
        <p:spPr>
          <a:xfrm>
            <a:off x="349756"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2" name="Content Placeholder 10">
            <a:extLst>
              <a:ext uri="{FF2B5EF4-FFF2-40B4-BE49-F238E27FC236}">
                <a16:creationId xmlns:a16="http://schemas.microsoft.com/office/drawing/2014/main" id="{AE2171E3-00F2-BF6F-B892-C2943DE6409A}"/>
              </a:ext>
            </a:extLst>
          </p:cNvPr>
          <p:cNvSpPr>
            <a:spLocks noGrp="1"/>
          </p:cNvSpPr>
          <p:nvPr>
            <p:ph sz="quarter" idx="13" hasCustomPrompt="1"/>
          </p:nvPr>
        </p:nvSpPr>
        <p:spPr>
          <a:xfrm>
            <a:off x="349756"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
        <p:nvSpPr>
          <p:cNvPr id="2" name="Picture Placeholder 10">
            <a:extLst>
              <a:ext uri="{FF2B5EF4-FFF2-40B4-BE49-F238E27FC236}">
                <a16:creationId xmlns:a16="http://schemas.microsoft.com/office/drawing/2014/main" id="{213AE98F-2410-6BC6-E224-08035E650453}"/>
              </a:ext>
            </a:extLst>
          </p:cNvPr>
          <p:cNvSpPr>
            <a:spLocks noGrp="1" noChangeAspect="1"/>
          </p:cNvSpPr>
          <p:nvPr>
            <p:ph type="pic" sz="quarter" idx="14"/>
          </p:nvPr>
        </p:nvSpPr>
        <p:spPr>
          <a:xfrm>
            <a:off x="3997929"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3" name="Content Placeholder 10">
            <a:extLst>
              <a:ext uri="{FF2B5EF4-FFF2-40B4-BE49-F238E27FC236}">
                <a16:creationId xmlns:a16="http://schemas.microsoft.com/office/drawing/2014/main" id="{C41A5A4D-B5BE-AA67-1C20-C9F703E93900}"/>
              </a:ext>
            </a:extLst>
          </p:cNvPr>
          <p:cNvSpPr>
            <a:spLocks noGrp="1"/>
          </p:cNvSpPr>
          <p:nvPr>
            <p:ph sz="quarter" idx="15" hasCustomPrompt="1"/>
          </p:nvPr>
        </p:nvSpPr>
        <p:spPr>
          <a:xfrm>
            <a:off x="3997929"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4" name="Content Placeholder 10">
            <a:extLst>
              <a:ext uri="{FF2B5EF4-FFF2-40B4-BE49-F238E27FC236}">
                <a16:creationId xmlns:a16="http://schemas.microsoft.com/office/drawing/2014/main" id="{3A8F60B0-11A1-E040-CBE1-CDA52EAD8827}"/>
              </a:ext>
            </a:extLst>
          </p:cNvPr>
          <p:cNvSpPr>
            <a:spLocks noGrp="1"/>
          </p:cNvSpPr>
          <p:nvPr>
            <p:ph sz="quarter" idx="16" hasCustomPrompt="1"/>
          </p:nvPr>
        </p:nvSpPr>
        <p:spPr>
          <a:xfrm>
            <a:off x="3997929"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
        <p:nvSpPr>
          <p:cNvPr id="7" name="Picture Placeholder 10">
            <a:extLst>
              <a:ext uri="{FF2B5EF4-FFF2-40B4-BE49-F238E27FC236}">
                <a16:creationId xmlns:a16="http://schemas.microsoft.com/office/drawing/2014/main" id="{807B5F5A-BCED-E8D4-DB63-9EA013E71BCA}"/>
              </a:ext>
            </a:extLst>
          </p:cNvPr>
          <p:cNvSpPr>
            <a:spLocks noGrp="1" noChangeAspect="1"/>
          </p:cNvSpPr>
          <p:nvPr>
            <p:ph type="pic" sz="quarter" idx="17"/>
          </p:nvPr>
        </p:nvSpPr>
        <p:spPr>
          <a:xfrm>
            <a:off x="7749797"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8" name="Content Placeholder 10">
            <a:extLst>
              <a:ext uri="{FF2B5EF4-FFF2-40B4-BE49-F238E27FC236}">
                <a16:creationId xmlns:a16="http://schemas.microsoft.com/office/drawing/2014/main" id="{9F224082-9089-8D51-A15C-72231C54F92E}"/>
              </a:ext>
            </a:extLst>
          </p:cNvPr>
          <p:cNvSpPr>
            <a:spLocks noGrp="1"/>
          </p:cNvSpPr>
          <p:nvPr>
            <p:ph sz="quarter" idx="18" hasCustomPrompt="1"/>
          </p:nvPr>
        </p:nvSpPr>
        <p:spPr>
          <a:xfrm>
            <a:off x="7749797"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9" name="Content Placeholder 10">
            <a:extLst>
              <a:ext uri="{FF2B5EF4-FFF2-40B4-BE49-F238E27FC236}">
                <a16:creationId xmlns:a16="http://schemas.microsoft.com/office/drawing/2014/main" id="{857A4BCE-BEF3-1EC5-F1A1-8172CE284331}"/>
              </a:ext>
            </a:extLst>
          </p:cNvPr>
          <p:cNvSpPr>
            <a:spLocks noGrp="1"/>
          </p:cNvSpPr>
          <p:nvPr>
            <p:ph sz="quarter" idx="19" hasCustomPrompt="1"/>
          </p:nvPr>
        </p:nvSpPr>
        <p:spPr>
          <a:xfrm>
            <a:off x="7749797"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Tree>
    <p:extLst>
      <p:ext uri="{BB962C8B-B14F-4D97-AF65-F5344CB8AC3E}">
        <p14:creationId xmlns:p14="http://schemas.microsoft.com/office/powerpoint/2010/main" val="9254462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3DE81E0-8574-75DD-74B7-9ECB8845309A}"/>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2220036-3022-6A34-1C36-848E44EE934D}"/>
              </a:ext>
            </a:extLst>
          </p:cNvPr>
          <p:cNvPicPr>
            <a:picLocks noChangeAspect="1"/>
          </p:cNvPicPr>
          <p:nvPr userDrawn="1"/>
        </p:nvPicPr>
        <p:blipFill>
          <a:blip r:embed="rId2"/>
          <a:stretch>
            <a:fillRect/>
          </a:stretch>
        </p:blipFill>
        <p:spPr>
          <a:xfrm>
            <a:off x="-3310423" y="-4021272"/>
            <a:ext cx="3962400" cy="2654300"/>
          </a:xfrm>
          <a:prstGeom prst="rect">
            <a:avLst/>
          </a:prstGeom>
        </p:spPr>
      </p:pic>
      <p:sp>
        <p:nvSpPr>
          <p:cNvPr id="4" name="Text Placeholder 3">
            <a:extLst>
              <a:ext uri="{FF2B5EF4-FFF2-40B4-BE49-F238E27FC236}">
                <a16:creationId xmlns:a16="http://schemas.microsoft.com/office/drawing/2014/main" id="{087A97DE-57EB-3823-93D3-F36E9931B19A}"/>
              </a:ext>
            </a:extLst>
          </p:cNvPr>
          <p:cNvSpPr txBox="1">
            <a:spLocks/>
          </p:cNvSpPr>
          <p:nvPr userDrawn="1"/>
        </p:nvSpPr>
        <p:spPr>
          <a:xfrm>
            <a:off x="4034946" y="2705725"/>
            <a:ext cx="6790944" cy="1446550"/>
          </a:xfrm>
          <a:prstGeom prst="rect">
            <a:avLst/>
          </a:prstGeom>
        </p:spPr>
        <p:txBody>
          <a:bodyPr vert="horz" wrap="square" lIns="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800" b="1" i="0" u="none" strike="noStrike" kern="1200" cap="none" spc="0" normalizeH="0" baseline="0" noProof="0">
                <a:ln>
                  <a:noFill/>
                </a:ln>
                <a:solidFill>
                  <a:srgbClr val="FFFFFF"/>
                </a:solidFill>
                <a:effectLst/>
                <a:uLnTx/>
                <a:uFillTx/>
                <a:latin typeface="Gill Sans Nova" panose="020B0602020104020203" pitchFamily="34" charset="0"/>
                <a:ea typeface="+mn-ea"/>
                <a:cs typeface="Agency FB" panose="020F0502020204030204" pitchFamily="34" charset="0"/>
              </a:rPr>
              <a:t>Thank You</a:t>
            </a:r>
          </a:p>
        </p:txBody>
      </p:sp>
      <p:pic>
        <p:nvPicPr>
          <p:cNvPr id="5" name="Picture 4">
            <a:extLst>
              <a:ext uri="{FF2B5EF4-FFF2-40B4-BE49-F238E27FC236}">
                <a16:creationId xmlns:a16="http://schemas.microsoft.com/office/drawing/2014/main" id="{44713FED-84E2-71C3-CDC2-E2C3A63B5C91}"/>
              </a:ext>
            </a:extLst>
          </p:cNvPr>
          <p:cNvPicPr>
            <a:picLocks noChangeAspect="1"/>
          </p:cNvPicPr>
          <p:nvPr userDrawn="1"/>
        </p:nvPicPr>
        <p:blipFill>
          <a:blip r:embed="rId3"/>
          <a:stretch>
            <a:fillRect/>
          </a:stretch>
        </p:blipFill>
        <p:spPr>
          <a:xfrm>
            <a:off x="-5730985" y="6041187"/>
            <a:ext cx="7288530" cy="2375521"/>
          </a:xfrm>
          <a:prstGeom prst="rect">
            <a:avLst/>
          </a:prstGeom>
        </p:spPr>
      </p:pic>
      <p:pic>
        <p:nvPicPr>
          <p:cNvPr id="6" name="Picture 5">
            <a:extLst>
              <a:ext uri="{FF2B5EF4-FFF2-40B4-BE49-F238E27FC236}">
                <a16:creationId xmlns:a16="http://schemas.microsoft.com/office/drawing/2014/main" id="{2BB56589-63D7-C702-CFF2-2583156400CE}"/>
              </a:ext>
            </a:extLst>
          </p:cNvPr>
          <p:cNvPicPr>
            <a:picLocks noChangeAspect="1"/>
          </p:cNvPicPr>
          <p:nvPr userDrawn="1"/>
        </p:nvPicPr>
        <p:blipFill>
          <a:blip r:embed="rId4"/>
          <a:stretch>
            <a:fillRect/>
          </a:stretch>
        </p:blipFill>
        <p:spPr>
          <a:xfrm>
            <a:off x="1907124" y="6041186"/>
            <a:ext cx="2268000" cy="2268000"/>
          </a:xfrm>
          <a:prstGeom prst="rect">
            <a:avLst/>
          </a:prstGeom>
        </p:spPr>
      </p:pic>
      <p:pic>
        <p:nvPicPr>
          <p:cNvPr id="7" name="Picture 6">
            <a:extLst>
              <a:ext uri="{FF2B5EF4-FFF2-40B4-BE49-F238E27FC236}">
                <a16:creationId xmlns:a16="http://schemas.microsoft.com/office/drawing/2014/main" id="{F437C9C4-7ABB-8E59-6C5B-133D21C3E51C}"/>
              </a:ext>
            </a:extLst>
          </p:cNvPr>
          <p:cNvPicPr>
            <a:picLocks noChangeAspect="1"/>
          </p:cNvPicPr>
          <p:nvPr userDrawn="1"/>
        </p:nvPicPr>
        <p:blipFill>
          <a:blip r:embed="rId3"/>
          <a:stretch>
            <a:fillRect/>
          </a:stretch>
        </p:blipFill>
        <p:spPr>
          <a:xfrm>
            <a:off x="10405277" y="-1615198"/>
            <a:ext cx="7288530" cy="2375521"/>
          </a:xfrm>
          <a:prstGeom prst="rect">
            <a:avLst/>
          </a:prstGeom>
        </p:spPr>
      </p:pic>
      <p:pic>
        <p:nvPicPr>
          <p:cNvPr id="8" name="Picture 7">
            <a:extLst>
              <a:ext uri="{FF2B5EF4-FFF2-40B4-BE49-F238E27FC236}">
                <a16:creationId xmlns:a16="http://schemas.microsoft.com/office/drawing/2014/main" id="{D7C79C3B-2B42-9528-76BE-B69E60A327BE}"/>
              </a:ext>
            </a:extLst>
          </p:cNvPr>
          <p:cNvPicPr>
            <a:picLocks noChangeAspect="1"/>
          </p:cNvPicPr>
          <p:nvPr userDrawn="1"/>
        </p:nvPicPr>
        <p:blipFill>
          <a:blip r:embed="rId5"/>
          <a:stretch>
            <a:fillRect/>
          </a:stretch>
        </p:blipFill>
        <p:spPr>
          <a:xfrm>
            <a:off x="4524248" y="6041187"/>
            <a:ext cx="12744000" cy="2376000"/>
          </a:xfrm>
          <a:prstGeom prst="rect">
            <a:avLst/>
          </a:prstGeom>
        </p:spPr>
      </p:pic>
      <p:pic>
        <p:nvPicPr>
          <p:cNvPr id="9" name="Picture 8">
            <a:extLst>
              <a:ext uri="{FF2B5EF4-FFF2-40B4-BE49-F238E27FC236}">
                <a16:creationId xmlns:a16="http://schemas.microsoft.com/office/drawing/2014/main" id="{323D1C56-C03A-98DE-1A51-C0D858B2CB70}"/>
              </a:ext>
            </a:extLst>
          </p:cNvPr>
          <p:cNvPicPr>
            <a:picLocks noChangeAspect="1"/>
          </p:cNvPicPr>
          <p:nvPr userDrawn="1"/>
        </p:nvPicPr>
        <p:blipFill>
          <a:blip r:embed="rId6"/>
          <a:stretch>
            <a:fillRect/>
          </a:stretch>
        </p:blipFill>
        <p:spPr>
          <a:xfrm>
            <a:off x="-4544455" y="-1615198"/>
            <a:ext cx="12204000" cy="2376000"/>
          </a:xfrm>
          <a:prstGeom prst="rect">
            <a:avLst/>
          </a:prstGeom>
        </p:spPr>
      </p:pic>
      <p:pic>
        <p:nvPicPr>
          <p:cNvPr id="10" name="Picture 9">
            <a:extLst>
              <a:ext uri="{FF2B5EF4-FFF2-40B4-BE49-F238E27FC236}">
                <a16:creationId xmlns:a16="http://schemas.microsoft.com/office/drawing/2014/main" id="{F24655D8-886E-A28D-B808-BD8398935ADB}"/>
              </a:ext>
            </a:extLst>
          </p:cNvPr>
          <p:cNvPicPr>
            <a:picLocks noChangeAspect="1"/>
          </p:cNvPicPr>
          <p:nvPr userDrawn="1"/>
        </p:nvPicPr>
        <p:blipFill>
          <a:blip r:embed="rId7"/>
          <a:stretch>
            <a:fillRect/>
          </a:stretch>
        </p:blipFill>
        <p:spPr>
          <a:xfrm>
            <a:off x="7898411" y="-1615198"/>
            <a:ext cx="2268000" cy="2268000"/>
          </a:xfrm>
          <a:prstGeom prst="rect">
            <a:avLst/>
          </a:prstGeom>
        </p:spPr>
      </p:pic>
      <p:cxnSp>
        <p:nvCxnSpPr>
          <p:cNvPr id="11" name="Straight Connector 10">
            <a:extLst>
              <a:ext uri="{FF2B5EF4-FFF2-40B4-BE49-F238E27FC236}">
                <a16:creationId xmlns:a16="http://schemas.microsoft.com/office/drawing/2014/main" id="{F902B608-8069-2190-359D-AB455D75FB32}"/>
              </a:ext>
            </a:extLst>
          </p:cNvPr>
          <p:cNvCxnSpPr>
            <a:cxnSpLocks/>
          </p:cNvCxnSpPr>
          <p:nvPr userDrawn="1"/>
        </p:nvCxnSpPr>
        <p:spPr>
          <a:xfrm>
            <a:off x="3346704" y="1883664"/>
            <a:ext cx="0" cy="309067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A316BDE3-A355-85BE-2FE4-D695D9FCDB04}"/>
              </a:ext>
            </a:extLst>
          </p:cNvPr>
          <p:cNvGrpSpPr/>
          <p:nvPr userDrawn="1"/>
        </p:nvGrpSpPr>
        <p:grpSpPr>
          <a:xfrm>
            <a:off x="969521" y="2851919"/>
            <a:ext cx="1875205" cy="1154162"/>
            <a:chOff x="969521" y="3101035"/>
            <a:chExt cx="1875205" cy="1154162"/>
          </a:xfrm>
        </p:grpSpPr>
        <p:pic>
          <p:nvPicPr>
            <p:cNvPr id="13" name="Picture 12">
              <a:extLst>
                <a:ext uri="{FF2B5EF4-FFF2-40B4-BE49-F238E27FC236}">
                  <a16:creationId xmlns:a16="http://schemas.microsoft.com/office/drawing/2014/main" id="{4EDA314F-0F81-FBE1-3C79-C570D258670F}"/>
                </a:ext>
              </a:extLst>
            </p:cNvPr>
            <p:cNvPicPr>
              <a:picLocks noChangeAspect="1"/>
            </p:cNvPicPr>
            <p:nvPr/>
          </p:nvPicPr>
          <p:blipFill>
            <a:blip r:embed="rId8"/>
            <a:stretch>
              <a:fillRect/>
            </a:stretch>
          </p:blipFill>
          <p:spPr>
            <a:xfrm>
              <a:off x="1155785" y="3101035"/>
              <a:ext cx="1502678" cy="655931"/>
            </a:xfrm>
            <a:prstGeom prst="rect">
              <a:avLst/>
            </a:prstGeom>
          </p:spPr>
        </p:pic>
        <p:sp>
          <p:nvSpPr>
            <p:cNvPr id="14" name="Text Placeholder 3">
              <a:extLst>
                <a:ext uri="{FF2B5EF4-FFF2-40B4-BE49-F238E27FC236}">
                  <a16:creationId xmlns:a16="http://schemas.microsoft.com/office/drawing/2014/main" id="{67055D93-5D2D-DB67-4953-B25ABD163223}"/>
                </a:ext>
              </a:extLst>
            </p:cNvPr>
            <p:cNvSpPr txBox="1">
              <a:spLocks/>
            </p:cNvSpPr>
            <p:nvPr/>
          </p:nvSpPr>
          <p:spPr>
            <a:xfrm>
              <a:off x="969521" y="3885865"/>
              <a:ext cx="1875205" cy="369332"/>
            </a:xfrm>
            <a:prstGeom prst="rect">
              <a:avLst/>
            </a:prstGeom>
          </p:spPr>
          <p:txBody>
            <a:bodyPr vert="horz" wrap="square"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u="none" strike="noStrike" kern="1200" cap="none" spc="0" normalizeH="0" baseline="0" noProof="0" err="1">
                  <a:ln>
                    <a:noFill/>
                  </a:ln>
                  <a:solidFill>
                    <a:schemeClr val="bg1"/>
                  </a:solidFill>
                  <a:effectLst/>
                  <a:uLnTx/>
                  <a:uFillTx/>
                  <a:latin typeface="Gill Sans Nova" panose="020B0602020104020203" pitchFamily="34" charset="0"/>
                  <a:cs typeface="Agency FB" panose="020F0502020204030204" pitchFamily="34" charset="0"/>
                </a:rPr>
                <a:t>abacusdata.ca</a:t>
              </a:r>
              <a:endParaRPr kumimoji="0" lang="en-CA" sz="1800" b="1" u="none" strike="noStrike" kern="1200" cap="none" spc="0" normalizeH="0" baseline="0" noProof="0">
                <a:ln>
                  <a:noFill/>
                </a:ln>
                <a:solidFill>
                  <a:schemeClr val="bg1"/>
                </a:solidFill>
                <a:effectLst/>
                <a:uLnTx/>
                <a:uFillTx/>
                <a:latin typeface="Gill Sans Nova" panose="020B0602020104020203" pitchFamily="34" charset="0"/>
                <a:cs typeface="Agency FB" panose="020F0502020204030204" pitchFamily="34" charset="0"/>
              </a:endParaRPr>
            </a:p>
          </p:txBody>
        </p:sp>
      </p:grpSp>
      <p:sp>
        <p:nvSpPr>
          <p:cNvPr id="15" name="Rectangle 14">
            <a:extLst>
              <a:ext uri="{FF2B5EF4-FFF2-40B4-BE49-F238E27FC236}">
                <a16:creationId xmlns:a16="http://schemas.microsoft.com/office/drawing/2014/main" id="{8E22C9C0-4447-F104-4554-FFEC10D3F95C}"/>
              </a:ext>
            </a:extLst>
          </p:cNvPr>
          <p:cNvSpPr/>
          <p:nvPr userDrawn="1"/>
        </p:nvSpPr>
        <p:spPr>
          <a:xfrm>
            <a:off x="12191999" y="-2387600"/>
            <a:ext cx="6790937" cy="12445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F49FDF4-6D0D-7B08-D23C-677036DA5F9D}"/>
              </a:ext>
            </a:extLst>
          </p:cNvPr>
          <p:cNvSpPr/>
          <p:nvPr userDrawn="1"/>
        </p:nvSpPr>
        <p:spPr>
          <a:xfrm>
            <a:off x="-6816120" y="-2387600"/>
            <a:ext cx="6790937" cy="12445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04959B7-7E70-36D4-DF82-0B8FBFA55471}"/>
              </a:ext>
            </a:extLst>
          </p:cNvPr>
          <p:cNvSpPr/>
          <p:nvPr userDrawn="1"/>
        </p:nvSpPr>
        <p:spPr>
          <a:xfrm>
            <a:off x="-4544454" y="-7620000"/>
            <a:ext cx="17682302" cy="7619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B2C47AE-FEC3-B67C-B79D-73E6DABD9017}"/>
              </a:ext>
            </a:extLst>
          </p:cNvPr>
          <p:cNvSpPr/>
          <p:nvPr userDrawn="1"/>
        </p:nvSpPr>
        <p:spPr>
          <a:xfrm>
            <a:off x="-4544454" y="6858000"/>
            <a:ext cx="17682302" cy="7619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66642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E6E8F05-6045-19C6-B65B-68841A07D75A}"/>
              </a:ext>
            </a:extLst>
          </p:cNvPr>
          <p:cNvPicPr>
            <a:picLocks noChangeAspect="1"/>
          </p:cNvPicPr>
          <p:nvPr userDrawn="1"/>
        </p:nvPicPr>
        <p:blipFill>
          <a:blip r:embed="rId2"/>
          <a:stretch>
            <a:fillRect/>
          </a:stretch>
        </p:blipFill>
        <p:spPr>
          <a:xfrm>
            <a:off x="1155785" y="3101035"/>
            <a:ext cx="1502678" cy="655931"/>
          </a:xfrm>
          <a:prstGeom prst="rect">
            <a:avLst/>
          </a:prstGeom>
        </p:spPr>
      </p:pic>
      <p:pic>
        <p:nvPicPr>
          <p:cNvPr id="10" name="Picture 9">
            <a:extLst>
              <a:ext uri="{FF2B5EF4-FFF2-40B4-BE49-F238E27FC236}">
                <a16:creationId xmlns:a16="http://schemas.microsoft.com/office/drawing/2014/main" id="{3CFA0CC9-BE89-D92F-4ADA-C51DFF0DCED3}"/>
              </a:ext>
            </a:extLst>
          </p:cNvPr>
          <p:cNvPicPr>
            <a:picLocks noChangeAspect="1"/>
          </p:cNvPicPr>
          <p:nvPr userDrawn="1"/>
        </p:nvPicPr>
        <p:blipFill rotWithShape="1">
          <a:blip r:embed="rId3">
            <a:extLst>
              <a:ext uri="{28A0092B-C50C-407E-A947-70E740481C1C}">
                <a14:useLocalDpi xmlns:a14="http://schemas.microsoft.com/office/drawing/2010/main"/>
              </a:ext>
            </a:extLst>
          </a:blip>
          <a:srcRect l="78285" b="65615"/>
          <a:stretch/>
        </p:blipFill>
        <p:spPr>
          <a:xfrm>
            <a:off x="-25183" y="6041187"/>
            <a:ext cx="1582728" cy="816813"/>
          </a:xfrm>
          <a:prstGeom prst="rect">
            <a:avLst/>
          </a:prstGeom>
        </p:spPr>
      </p:pic>
      <p:pic>
        <p:nvPicPr>
          <p:cNvPr id="11" name="Picture 10">
            <a:extLst>
              <a:ext uri="{FF2B5EF4-FFF2-40B4-BE49-F238E27FC236}">
                <a16:creationId xmlns:a16="http://schemas.microsoft.com/office/drawing/2014/main" id="{5AC2FA50-0EE2-82BF-192B-099711D3D458}"/>
              </a:ext>
            </a:extLst>
          </p:cNvPr>
          <p:cNvPicPr>
            <a:picLocks noChangeAspect="1"/>
          </p:cNvPicPr>
          <p:nvPr userDrawn="1"/>
        </p:nvPicPr>
        <p:blipFill rotWithShape="1">
          <a:blip r:embed="rId4">
            <a:extLst>
              <a:ext uri="{28A0092B-C50C-407E-A947-70E740481C1C}">
                <a14:useLocalDpi xmlns:a14="http://schemas.microsoft.com/office/drawing/2010/main"/>
              </a:ext>
            </a:extLst>
          </a:blip>
          <a:srcRect b="63985"/>
          <a:stretch/>
        </p:blipFill>
        <p:spPr>
          <a:xfrm>
            <a:off x="1907124" y="6041186"/>
            <a:ext cx="2268000" cy="816813"/>
          </a:xfrm>
          <a:prstGeom prst="rect">
            <a:avLst/>
          </a:prstGeom>
        </p:spPr>
      </p:pic>
      <p:pic>
        <p:nvPicPr>
          <p:cNvPr id="12" name="Picture 11">
            <a:extLst>
              <a:ext uri="{FF2B5EF4-FFF2-40B4-BE49-F238E27FC236}">
                <a16:creationId xmlns:a16="http://schemas.microsoft.com/office/drawing/2014/main" id="{E66DB3C9-5C3A-CBE7-3980-79EB0258249A}"/>
              </a:ext>
            </a:extLst>
          </p:cNvPr>
          <p:cNvPicPr>
            <a:picLocks noChangeAspect="1"/>
          </p:cNvPicPr>
          <p:nvPr userDrawn="1"/>
        </p:nvPicPr>
        <p:blipFill rotWithShape="1">
          <a:blip r:embed="rId3">
            <a:extLst>
              <a:ext uri="{28A0092B-C50C-407E-A947-70E740481C1C}">
                <a14:useLocalDpi xmlns:a14="http://schemas.microsoft.com/office/drawing/2010/main"/>
              </a:ext>
            </a:extLst>
          </a:blip>
          <a:srcRect t="67994" r="75667"/>
          <a:stretch/>
        </p:blipFill>
        <p:spPr>
          <a:xfrm>
            <a:off x="10405277" y="-2"/>
            <a:ext cx="1773539" cy="760325"/>
          </a:xfrm>
          <a:prstGeom prst="rect">
            <a:avLst/>
          </a:prstGeom>
        </p:spPr>
      </p:pic>
      <p:pic>
        <p:nvPicPr>
          <p:cNvPr id="13" name="Picture 12">
            <a:extLst>
              <a:ext uri="{FF2B5EF4-FFF2-40B4-BE49-F238E27FC236}">
                <a16:creationId xmlns:a16="http://schemas.microsoft.com/office/drawing/2014/main" id="{EEEFC1D5-2BE1-1C93-D443-3CF38A32B30B}"/>
              </a:ext>
            </a:extLst>
          </p:cNvPr>
          <p:cNvPicPr>
            <a:picLocks noChangeAspect="1"/>
          </p:cNvPicPr>
          <p:nvPr userDrawn="1"/>
        </p:nvPicPr>
        <p:blipFill rotWithShape="1">
          <a:blip r:embed="rId5">
            <a:extLst>
              <a:ext uri="{28A0092B-C50C-407E-A947-70E740481C1C}">
                <a14:useLocalDpi xmlns:a14="http://schemas.microsoft.com/office/drawing/2010/main"/>
              </a:ext>
            </a:extLst>
          </a:blip>
          <a:srcRect r="39832" b="65622"/>
          <a:stretch/>
        </p:blipFill>
        <p:spPr>
          <a:xfrm>
            <a:off x="4524248" y="6041187"/>
            <a:ext cx="7667752" cy="816813"/>
          </a:xfrm>
          <a:prstGeom prst="rect">
            <a:avLst/>
          </a:prstGeom>
        </p:spPr>
      </p:pic>
      <p:pic>
        <p:nvPicPr>
          <p:cNvPr id="14" name="Picture 13">
            <a:extLst>
              <a:ext uri="{FF2B5EF4-FFF2-40B4-BE49-F238E27FC236}">
                <a16:creationId xmlns:a16="http://schemas.microsoft.com/office/drawing/2014/main" id="{1793ED6A-A08B-C0E4-1400-720EED9DA316}"/>
              </a:ext>
            </a:extLst>
          </p:cNvPr>
          <p:cNvPicPr>
            <a:picLocks noChangeAspect="1"/>
          </p:cNvPicPr>
          <p:nvPr userDrawn="1"/>
        </p:nvPicPr>
        <p:blipFill rotWithShape="1">
          <a:blip r:embed="rId6">
            <a:extLst>
              <a:ext uri="{28A0092B-C50C-407E-A947-70E740481C1C}">
                <a14:useLocalDpi xmlns:a14="http://schemas.microsoft.com/office/drawing/2010/main"/>
              </a:ext>
            </a:extLst>
          </a:blip>
          <a:srcRect l="37031" t="67980" b="11404"/>
          <a:stretch/>
        </p:blipFill>
        <p:spPr>
          <a:xfrm>
            <a:off x="-25183" y="-1"/>
            <a:ext cx="7684728" cy="489850"/>
          </a:xfrm>
          <a:prstGeom prst="rect">
            <a:avLst/>
          </a:prstGeom>
        </p:spPr>
      </p:pic>
      <p:pic>
        <p:nvPicPr>
          <p:cNvPr id="15" name="Picture 14">
            <a:extLst>
              <a:ext uri="{FF2B5EF4-FFF2-40B4-BE49-F238E27FC236}">
                <a16:creationId xmlns:a16="http://schemas.microsoft.com/office/drawing/2014/main" id="{2423CD85-4429-FF09-0D79-660B8C445481}"/>
              </a:ext>
            </a:extLst>
          </p:cNvPr>
          <p:cNvPicPr>
            <a:picLocks noChangeAspect="1"/>
          </p:cNvPicPr>
          <p:nvPr userDrawn="1"/>
        </p:nvPicPr>
        <p:blipFill rotWithShape="1">
          <a:blip r:embed="rId7">
            <a:extLst>
              <a:ext uri="{28A0092B-C50C-407E-A947-70E740481C1C}">
                <a14:useLocalDpi xmlns:a14="http://schemas.microsoft.com/office/drawing/2010/main"/>
              </a:ext>
            </a:extLst>
          </a:blip>
          <a:srcRect t="71217"/>
          <a:stretch/>
        </p:blipFill>
        <p:spPr>
          <a:xfrm>
            <a:off x="7898411" y="-2"/>
            <a:ext cx="2268000" cy="652803"/>
          </a:xfrm>
          <a:prstGeom prst="rect">
            <a:avLst/>
          </a:prstGeom>
        </p:spPr>
      </p:pic>
      <p:cxnSp>
        <p:nvCxnSpPr>
          <p:cNvPr id="16" name="Straight Connector 15">
            <a:extLst>
              <a:ext uri="{FF2B5EF4-FFF2-40B4-BE49-F238E27FC236}">
                <a16:creationId xmlns:a16="http://schemas.microsoft.com/office/drawing/2014/main" id="{DE1D6226-D7C9-6722-EA96-7868DDB10FF6}"/>
              </a:ext>
            </a:extLst>
          </p:cNvPr>
          <p:cNvCxnSpPr>
            <a:cxnSpLocks/>
          </p:cNvCxnSpPr>
          <p:nvPr userDrawn="1"/>
        </p:nvCxnSpPr>
        <p:spPr>
          <a:xfrm>
            <a:off x="3346704" y="1883664"/>
            <a:ext cx="0" cy="309067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a:extLst>
              <a:ext uri="{FF2B5EF4-FFF2-40B4-BE49-F238E27FC236}">
                <a16:creationId xmlns:a16="http://schemas.microsoft.com/office/drawing/2014/main" id="{AE132DC5-85D6-B929-478B-0CCC7E081AC2}"/>
              </a:ext>
            </a:extLst>
          </p:cNvPr>
          <p:cNvSpPr>
            <a:spLocks noGrp="1"/>
          </p:cNvSpPr>
          <p:nvPr>
            <p:ph type="body" sz="quarter" idx="10" hasCustomPrompt="1"/>
          </p:nvPr>
        </p:nvSpPr>
        <p:spPr>
          <a:xfrm>
            <a:off x="4034946" y="2131539"/>
            <a:ext cx="7380000" cy="1940400"/>
          </a:xfrm>
          <a:prstGeom prst="rect">
            <a:avLst/>
          </a:prstGeom>
        </p:spPr>
        <p:txBody>
          <a:bodyPr anchor="ctr">
            <a:normAutofit/>
          </a:bodyPr>
          <a:lstStyle>
            <a:lvl1pPr marL="0" indent="0">
              <a:buNone/>
              <a:defRPr sz="4000" b="1" i="0">
                <a:solidFill>
                  <a:schemeClr val="bg1"/>
                </a:solidFill>
                <a:latin typeface="Gill Sans Nova" panose="020B06020201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Headline here</a:t>
            </a:r>
          </a:p>
        </p:txBody>
      </p:sp>
      <p:sp>
        <p:nvSpPr>
          <p:cNvPr id="35" name="Text Placeholder 34">
            <a:extLst>
              <a:ext uri="{FF2B5EF4-FFF2-40B4-BE49-F238E27FC236}">
                <a16:creationId xmlns:a16="http://schemas.microsoft.com/office/drawing/2014/main" id="{FBDFB448-26C8-00BD-F1ED-ADA324F8F7ED}"/>
              </a:ext>
            </a:extLst>
          </p:cNvPr>
          <p:cNvSpPr>
            <a:spLocks noGrp="1"/>
          </p:cNvSpPr>
          <p:nvPr>
            <p:ph type="body" sz="quarter" idx="12" hasCustomPrompt="1"/>
          </p:nvPr>
        </p:nvSpPr>
        <p:spPr>
          <a:xfrm>
            <a:off x="1029166" y="219060"/>
            <a:ext cx="3604986" cy="360217"/>
          </a:xfrm>
          <a:prstGeom prst="rect">
            <a:avLst/>
          </a:prstGeom>
        </p:spPr>
        <p:txBody>
          <a:bodyPr anchor="ctr">
            <a:normAutofit/>
          </a:bodyPr>
          <a:lstStyle>
            <a:lvl1pPr marL="0" indent="0">
              <a:buNone/>
              <a:defRPr sz="1600" b="1" i="0">
                <a:solidFill>
                  <a:schemeClr val="accent1"/>
                </a:solidFill>
                <a:latin typeface="Gill Sans Nova" panose="020B0602020104020203" pitchFamily="34" charset="0"/>
              </a:defRPr>
            </a:lvl1pPr>
          </a:lstStyle>
          <a:p>
            <a:pPr lvl="0"/>
            <a:r>
              <a:rPr lang="en-US"/>
              <a:t>Subhead here</a:t>
            </a:r>
          </a:p>
        </p:txBody>
      </p:sp>
      <p:sp>
        <p:nvSpPr>
          <p:cNvPr id="37" name="Text Placeholder 36">
            <a:extLst>
              <a:ext uri="{FF2B5EF4-FFF2-40B4-BE49-F238E27FC236}">
                <a16:creationId xmlns:a16="http://schemas.microsoft.com/office/drawing/2014/main" id="{3C2BE65F-8DBB-586F-5FB5-E6E199CA728D}"/>
              </a:ext>
            </a:extLst>
          </p:cNvPr>
          <p:cNvSpPr>
            <a:spLocks noGrp="1"/>
          </p:cNvSpPr>
          <p:nvPr>
            <p:ph type="body" sz="quarter" idx="13" hasCustomPrompt="1"/>
          </p:nvPr>
        </p:nvSpPr>
        <p:spPr>
          <a:xfrm>
            <a:off x="4035425" y="4533900"/>
            <a:ext cx="7380288" cy="533400"/>
          </a:xfrm>
          <a:prstGeom prst="rect">
            <a:avLst/>
          </a:prstGeom>
        </p:spPr>
        <p:txBody>
          <a:bodyPr anchor="ctr">
            <a:normAutofit/>
          </a:bodyPr>
          <a:lstStyle>
            <a:lvl1pPr marL="0" indent="0">
              <a:buNone/>
              <a:defRPr sz="2400" b="1" i="0">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 here</a:t>
            </a:r>
          </a:p>
        </p:txBody>
      </p:sp>
    </p:spTree>
    <p:extLst>
      <p:ext uri="{BB962C8B-B14F-4D97-AF65-F5344CB8AC3E}">
        <p14:creationId xmlns:p14="http://schemas.microsoft.com/office/powerpoint/2010/main" val="22538899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0841C62-3600-5952-47D2-99FCB5AE7C68}"/>
              </a:ext>
            </a:extLst>
          </p:cNvPr>
          <p:cNvSpPr txBox="1">
            <a:spLocks/>
          </p:cNvSpPr>
          <p:nvPr userDrawn="1"/>
        </p:nvSpPr>
        <p:spPr>
          <a:xfrm>
            <a:off x="377678" y="724959"/>
            <a:ext cx="11157283" cy="523220"/>
          </a:xfrm>
          <a:prstGeom prst="rect">
            <a:avLst/>
          </a:prstGeom>
        </p:spPr>
        <p:txBody>
          <a:bodyPr vert="horz"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800" b="1">
                <a:latin typeface="Gill Sans Nova" panose="020B0602020104020203" pitchFamily="34" charset="0"/>
                <a:cs typeface="Agency FB" panose="020F0502020204030204" pitchFamily="34" charset="0"/>
              </a:rPr>
              <a:t>Table of</a:t>
            </a:r>
            <a:endParaRPr lang="en-CA" sz="2800" b="1">
              <a:latin typeface="Gill Sans Nova" panose="020B0602020104020203" pitchFamily="34" charset="0"/>
              <a:cs typeface="Agency FB" panose="020F0502020204030204" pitchFamily="34" charset="0"/>
            </a:endParaRPr>
          </a:p>
        </p:txBody>
      </p:sp>
      <p:sp>
        <p:nvSpPr>
          <p:cNvPr id="6" name="TextBox 5">
            <a:extLst>
              <a:ext uri="{FF2B5EF4-FFF2-40B4-BE49-F238E27FC236}">
                <a16:creationId xmlns:a16="http://schemas.microsoft.com/office/drawing/2014/main" id="{B990BAA4-3FF1-8940-21F6-85FDA4AF8779}"/>
              </a:ext>
            </a:extLst>
          </p:cNvPr>
          <p:cNvSpPr txBox="1"/>
          <p:nvPr userDrawn="1"/>
        </p:nvSpPr>
        <p:spPr>
          <a:xfrm>
            <a:off x="304526" y="986569"/>
            <a:ext cx="6099048" cy="1446550"/>
          </a:xfrm>
          <a:prstGeom prst="rect">
            <a:avLst/>
          </a:prstGeom>
          <a:noFill/>
        </p:spPr>
        <p:txBody>
          <a:bodyPr wrap="square">
            <a:spAutoFit/>
          </a:bodyPr>
          <a:lstStyle/>
          <a:p>
            <a:pPr marL="0" indent="0">
              <a:lnSpc>
                <a:spcPct val="100000"/>
              </a:lnSpc>
              <a:buNone/>
            </a:pPr>
            <a:r>
              <a:rPr lang="en-US" sz="8800" b="1">
                <a:gradFill>
                  <a:gsLst>
                    <a:gs pos="0">
                      <a:srgbClr val="499659"/>
                    </a:gs>
                    <a:gs pos="100000">
                      <a:srgbClr val="6AB86E"/>
                    </a:gs>
                  </a:gsLst>
                  <a:lin ang="0" scaled="0"/>
                </a:gradFill>
                <a:latin typeface="Gill Sans Nova" panose="020B0602020104020203" pitchFamily="34" charset="0"/>
                <a:cs typeface="Agency FB" panose="020F0502020204030204" pitchFamily="34" charset="0"/>
              </a:rPr>
              <a:t>Contents</a:t>
            </a:r>
            <a:endParaRPr lang="en-CA" sz="8800" b="1">
              <a:gradFill>
                <a:gsLst>
                  <a:gs pos="0">
                    <a:srgbClr val="499659"/>
                  </a:gs>
                  <a:gs pos="100000">
                    <a:srgbClr val="6AB86E"/>
                  </a:gs>
                </a:gsLst>
                <a:lin ang="0" scaled="0"/>
              </a:gradFill>
              <a:latin typeface="Gill Sans Nova" panose="020B0602020104020203" pitchFamily="34" charset="0"/>
              <a:cs typeface="Agency FB" panose="020F0502020204030204" pitchFamily="34" charset="0"/>
            </a:endParaRPr>
          </a:p>
        </p:txBody>
      </p:sp>
    </p:spTree>
    <p:extLst>
      <p:ext uri="{BB962C8B-B14F-4D97-AF65-F5344CB8AC3E}">
        <p14:creationId xmlns:p14="http://schemas.microsoft.com/office/powerpoint/2010/main" val="795916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col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8" name="Text Placeholder 7">
            <a:extLst>
              <a:ext uri="{FF2B5EF4-FFF2-40B4-BE49-F238E27FC236}">
                <a16:creationId xmlns:a16="http://schemas.microsoft.com/office/drawing/2014/main" id="{E88C2453-3052-2F14-415F-4CB294035BB2}"/>
              </a:ext>
            </a:extLst>
          </p:cNvPr>
          <p:cNvSpPr>
            <a:spLocks noGrp="1"/>
          </p:cNvSpPr>
          <p:nvPr>
            <p:ph type="body" sz="quarter" idx="11"/>
          </p:nvPr>
        </p:nvSpPr>
        <p:spPr>
          <a:xfrm>
            <a:off x="350019" y="1366834"/>
            <a:ext cx="11155362"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3419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col Tex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8" name="Text Placeholder 7">
            <a:extLst>
              <a:ext uri="{FF2B5EF4-FFF2-40B4-BE49-F238E27FC236}">
                <a16:creationId xmlns:a16="http://schemas.microsoft.com/office/drawing/2014/main" id="{E88C2453-3052-2F14-415F-4CB294035BB2}"/>
              </a:ext>
            </a:extLst>
          </p:cNvPr>
          <p:cNvSpPr>
            <a:spLocks noGrp="1"/>
          </p:cNvSpPr>
          <p:nvPr>
            <p:ph type="body" sz="quarter" idx="11"/>
          </p:nvPr>
        </p:nvSpPr>
        <p:spPr>
          <a:xfrm>
            <a:off x="350019" y="1366834"/>
            <a:ext cx="5577681"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7">
            <a:extLst>
              <a:ext uri="{FF2B5EF4-FFF2-40B4-BE49-F238E27FC236}">
                <a16:creationId xmlns:a16="http://schemas.microsoft.com/office/drawing/2014/main" id="{BDA72796-ECB3-8088-5E33-71319B234C93}"/>
              </a:ext>
            </a:extLst>
          </p:cNvPr>
          <p:cNvSpPr>
            <a:spLocks noGrp="1"/>
          </p:cNvSpPr>
          <p:nvPr>
            <p:ph type="body" sz="quarter" idx="12"/>
          </p:nvPr>
        </p:nvSpPr>
        <p:spPr>
          <a:xfrm>
            <a:off x="6096000" y="1366834"/>
            <a:ext cx="5577681" cy="4718050"/>
          </a:xfrm>
          <a:prstGeom prst="rect">
            <a:avLst/>
          </a:prstGeom>
        </p:spPr>
        <p:txBody>
          <a:bodyPr/>
          <a:lstStyle>
            <a:lvl1pPr marL="0" indent="0">
              <a:buNone/>
              <a:defRPr sz="2400" b="0" i="0">
                <a:latin typeface="Gill Sans Nova" panose="020B0602020104020203" pitchFamily="34" charset="0"/>
              </a:defRPr>
            </a:lvl1pPr>
            <a:lvl2pPr>
              <a:defRPr sz="2000" b="0" i="0">
                <a:latin typeface="Gill Sans Nova" panose="020B0602020104020203" pitchFamily="34" charset="0"/>
              </a:defRPr>
            </a:lvl2pPr>
            <a:lvl3pPr>
              <a:defRPr sz="1800" b="0" i="0">
                <a:latin typeface="Gill Sans Nova" panose="020B0602020104020203" pitchFamily="34" charset="0"/>
              </a:defRPr>
            </a:lvl3pPr>
            <a:lvl4pPr>
              <a:defRPr sz="1600" b="0" i="0">
                <a:latin typeface="Gill Sans Nova" panose="020B0602020104020203" pitchFamily="34" charset="0"/>
              </a:defRPr>
            </a:lvl4pPr>
            <a:lvl5pPr>
              <a:defRPr sz="1600" b="0" i="0">
                <a:latin typeface="Gill Sans Nova" panose="020B06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0189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icture callou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86BBF55-91AC-C608-3767-63706026B9D6}"/>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l="20462" t="29334" r="26791" b="40053"/>
          <a:stretch/>
        </p:blipFill>
        <p:spPr>
          <a:xfrm>
            <a:off x="-1" y="645926"/>
            <a:ext cx="12226651" cy="5645889"/>
          </a:xfrm>
          <a:prstGeom prst="rect">
            <a:avLst/>
          </a:prstGeom>
        </p:spPr>
      </p:pic>
      <p:sp>
        <p:nvSpPr>
          <p:cNvPr id="11" name="Picture Placeholder 10">
            <a:extLst>
              <a:ext uri="{FF2B5EF4-FFF2-40B4-BE49-F238E27FC236}">
                <a16:creationId xmlns:a16="http://schemas.microsoft.com/office/drawing/2014/main" id="{093009E1-BFCC-E9F7-6A92-FC06B18584B5}"/>
              </a:ext>
            </a:extLst>
          </p:cNvPr>
          <p:cNvSpPr>
            <a:spLocks noGrp="1"/>
          </p:cNvSpPr>
          <p:nvPr>
            <p:ph type="pic" sz="quarter" idx="11"/>
          </p:nvPr>
        </p:nvSpPr>
        <p:spPr>
          <a:xfrm>
            <a:off x="6443241" y="894555"/>
            <a:ext cx="6480997" cy="5182917"/>
          </a:xfrm>
          <a:prstGeom prst="roundRect">
            <a:avLst>
              <a:gd name="adj" fmla="val 15982"/>
            </a:avLst>
          </a:prstGeom>
          <a:solidFill>
            <a:schemeClr val="accent5">
              <a:lumMod val="50000"/>
            </a:schemeClr>
          </a:solidFill>
        </p:spPr>
        <p:txBody>
          <a:bodyPr anchor="ctr"/>
          <a:lstStyle>
            <a:lvl1pPr marL="0" indent="0" algn="ctr">
              <a:buNone/>
              <a:defRPr/>
            </a:lvl1pPr>
          </a:lstStyle>
          <a:p>
            <a:endParaRPr lang="en-US"/>
          </a:p>
        </p:txBody>
      </p:sp>
      <p:sp>
        <p:nvSpPr>
          <p:cNvPr id="5" name="Text Placeholder 4">
            <a:extLst>
              <a:ext uri="{FF2B5EF4-FFF2-40B4-BE49-F238E27FC236}">
                <a16:creationId xmlns:a16="http://schemas.microsoft.com/office/drawing/2014/main" id="{D76B47D5-2064-434A-5EBB-B934285C05AF}"/>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3600" b="1" i="0">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Callout text here</a:t>
            </a:r>
          </a:p>
        </p:txBody>
      </p:sp>
      <p:sp>
        <p:nvSpPr>
          <p:cNvPr id="9" name="Rectangle 8">
            <a:extLst>
              <a:ext uri="{FF2B5EF4-FFF2-40B4-BE49-F238E27FC236}">
                <a16:creationId xmlns:a16="http://schemas.microsoft.com/office/drawing/2014/main" id="{2088A9A3-C5C8-E39B-85B5-7087B0F9DEF9}"/>
              </a:ext>
            </a:extLst>
          </p:cNvPr>
          <p:cNvSpPr/>
          <p:nvPr userDrawn="1"/>
        </p:nvSpPr>
        <p:spPr>
          <a:xfrm>
            <a:off x="12192000" y="0"/>
            <a:ext cx="1949302" cy="7038753"/>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39181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007D48-D74A-4F79-D564-87BA0AA8994D}"/>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57CE6099-4C28-38A6-BFD3-ECE6E24CF658}"/>
              </a:ext>
            </a:extLst>
          </p:cNvPr>
          <p:cNvPicPr>
            <a:picLocks noChangeAspect="1"/>
          </p:cNvPicPr>
          <p:nvPr userDrawn="1"/>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2"/>
              </a:ext>
            </a:extLst>
          </a:blip>
          <a:srcRect l="20462" t="29334" r="26791" b="40053"/>
          <a:stretch/>
        </p:blipFill>
        <p:spPr>
          <a:xfrm>
            <a:off x="-1" y="645926"/>
            <a:ext cx="12226651" cy="5645889"/>
          </a:xfrm>
          <a:prstGeom prst="rect">
            <a:avLst/>
          </a:prstGeom>
        </p:spPr>
      </p:pic>
      <p:sp>
        <p:nvSpPr>
          <p:cNvPr id="10" name="Picture Placeholder 10">
            <a:extLst>
              <a:ext uri="{FF2B5EF4-FFF2-40B4-BE49-F238E27FC236}">
                <a16:creationId xmlns:a16="http://schemas.microsoft.com/office/drawing/2014/main" id="{EC202524-A1E2-3BAE-FF83-A6FCC6867DED}"/>
              </a:ext>
            </a:extLst>
          </p:cNvPr>
          <p:cNvSpPr>
            <a:spLocks noGrp="1"/>
          </p:cNvSpPr>
          <p:nvPr>
            <p:ph type="pic" sz="quarter" idx="11"/>
          </p:nvPr>
        </p:nvSpPr>
        <p:spPr>
          <a:xfrm>
            <a:off x="6443241" y="894555"/>
            <a:ext cx="6480997" cy="5182917"/>
          </a:xfrm>
          <a:prstGeom prst="roundRect">
            <a:avLst>
              <a:gd name="adj" fmla="val 15982"/>
            </a:avLst>
          </a:prstGeom>
          <a:solidFill>
            <a:schemeClr val="accent5">
              <a:lumMod val="50000"/>
            </a:schemeClr>
          </a:solidFill>
        </p:spPr>
        <p:txBody>
          <a:bodyPr anchor="ctr"/>
          <a:lstStyle>
            <a:lvl1pPr marL="0" indent="0" algn="ctr">
              <a:buNone/>
              <a:defRPr/>
            </a:lvl1pPr>
          </a:lstStyle>
          <a:p>
            <a:endParaRPr lang="en-US"/>
          </a:p>
        </p:txBody>
      </p:sp>
      <p:sp>
        <p:nvSpPr>
          <p:cNvPr id="12" name="Text Placeholder 4">
            <a:extLst>
              <a:ext uri="{FF2B5EF4-FFF2-40B4-BE49-F238E27FC236}">
                <a16:creationId xmlns:a16="http://schemas.microsoft.com/office/drawing/2014/main" id="{729A3D2C-3419-CABB-F612-B7A6015DCD3F}"/>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4400" b="1" i="0">
                <a:solidFill>
                  <a:schemeClr val="bg1"/>
                </a:solidFill>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Section title here</a:t>
            </a:r>
          </a:p>
        </p:txBody>
      </p:sp>
      <p:sp>
        <p:nvSpPr>
          <p:cNvPr id="11" name="Oval 10">
            <a:extLst>
              <a:ext uri="{FF2B5EF4-FFF2-40B4-BE49-F238E27FC236}">
                <a16:creationId xmlns:a16="http://schemas.microsoft.com/office/drawing/2014/main" id="{EC69D06E-12CD-044D-1926-F68F75C0DFC9}"/>
              </a:ext>
            </a:extLst>
          </p:cNvPr>
          <p:cNvSpPr/>
          <p:nvPr userDrawn="1"/>
        </p:nvSpPr>
        <p:spPr>
          <a:xfrm>
            <a:off x="11802355" y="6468355"/>
            <a:ext cx="389645" cy="3896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A52B0B3A-C2DD-06A2-076A-7E9537E4AC29}"/>
              </a:ext>
            </a:extLst>
          </p:cNvPr>
          <p:cNvSpPr txBox="1">
            <a:spLocks/>
          </p:cNvSpPr>
          <p:nvPr userDrawn="1"/>
        </p:nvSpPr>
        <p:spPr>
          <a:xfrm>
            <a:off x="11730445" y="6469922"/>
            <a:ext cx="514610" cy="39341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126C574C-1EDA-B84E-9D9B-8F0DB25291E6}" type="slidenum">
              <a:rPr lang="en-US" sz="900" b="1" smtClean="0">
                <a:latin typeface="Gill Sans Nova" panose="020B0602020104020203" pitchFamily="34" charset="0"/>
              </a:rPr>
              <a:pPr algn="ctr"/>
              <a:t>‹#›</a:t>
            </a:fld>
            <a:endParaRPr lang="en-US" sz="900" b="1">
              <a:latin typeface="Gill Sans Nova" panose="020B0602020104020203" pitchFamily="34" charset="0"/>
            </a:endParaRPr>
          </a:p>
        </p:txBody>
      </p:sp>
      <p:sp>
        <p:nvSpPr>
          <p:cNvPr id="14" name="Rounded Rectangle 7">
            <a:extLst>
              <a:ext uri="{FF2B5EF4-FFF2-40B4-BE49-F238E27FC236}">
                <a16:creationId xmlns:a16="http://schemas.microsoft.com/office/drawing/2014/main" id="{3877C48F-777A-893D-114B-8A0F6DAA9359}"/>
              </a:ext>
            </a:extLst>
          </p:cNvPr>
          <p:cNvSpPr/>
          <p:nvPr userDrawn="1"/>
        </p:nvSpPr>
        <p:spPr>
          <a:xfrm>
            <a:off x="-1050" y="6467436"/>
            <a:ext cx="11683969" cy="394333"/>
          </a:xfrm>
          <a:custGeom>
            <a:avLst/>
            <a:gdLst>
              <a:gd name="connsiteX0" fmla="*/ 0 w 11880674"/>
              <a:gd name="connsiteY0" fmla="*/ 196707 h 393413"/>
              <a:gd name="connsiteX1" fmla="*/ 196707 w 11880674"/>
              <a:gd name="connsiteY1" fmla="*/ 0 h 393413"/>
              <a:gd name="connsiteX2" fmla="*/ 11683968 w 11880674"/>
              <a:gd name="connsiteY2" fmla="*/ 0 h 393413"/>
              <a:gd name="connsiteX3" fmla="*/ 11880675 w 11880674"/>
              <a:gd name="connsiteY3" fmla="*/ 196707 h 393413"/>
              <a:gd name="connsiteX4" fmla="*/ 11880674 w 11880674"/>
              <a:gd name="connsiteY4" fmla="*/ 196707 h 393413"/>
              <a:gd name="connsiteX5" fmla="*/ 11683967 w 11880674"/>
              <a:gd name="connsiteY5" fmla="*/ 393414 h 393413"/>
              <a:gd name="connsiteX6" fmla="*/ 196707 w 11880674"/>
              <a:gd name="connsiteY6" fmla="*/ 393413 h 393413"/>
              <a:gd name="connsiteX7" fmla="*/ 0 w 11880674"/>
              <a:gd name="connsiteY7" fmla="*/ 196706 h 393413"/>
              <a:gd name="connsiteX8" fmla="*/ 0 w 11880674"/>
              <a:gd name="connsiteY8" fmla="*/ 196707 h 393413"/>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56324 w 11730624"/>
              <a:gd name="connsiteY0" fmla="*/ 206232 h 393414"/>
              <a:gd name="connsiteX1" fmla="*/ 46656 w 11730624"/>
              <a:gd name="connsiteY1" fmla="*/ 0 h 393414"/>
              <a:gd name="connsiteX2" fmla="*/ 11533917 w 11730624"/>
              <a:gd name="connsiteY2" fmla="*/ 0 h 393414"/>
              <a:gd name="connsiteX3" fmla="*/ 11730624 w 11730624"/>
              <a:gd name="connsiteY3" fmla="*/ 196707 h 393414"/>
              <a:gd name="connsiteX4" fmla="*/ 11730623 w 11730624"/>
              <a:gd name="connsiteY4" fmla="*/ 196707 h 393414"/>
              <a:gd name="connsiteX5" fmla="*/ 11533916 w 11730624"/>
              <a:gd name="connsiteY5" fmla="*/ 393414 h 393414"/>
              <a:gd name="connsiteX6" fmla="*/ 46656 w 11730624"/>
              <a:gd name="connsiteY6" fmla="*/ 393413 h 393414"/>
              <a:gd name="connsiteX7" fmla="*/ 53149 w 11730624"/>
              <a:gd name="connsiteY7" fmla="*/ 285606 h 393414"/>
              <a:gd name="connsiteX8" fmla="*/ 56324 w 11730624"/>
              <a:gd name="connsiteY8" fmla="*/ 206232 h 393414"/>
              <a:gd name="connsiteX0" fmla="*/ 857360 w 12531660"/>
              <a:gd name="connsiteY0" fmla="*/ 206232 h 393414"/>
              <a:gd name="connsiteX1" fmla="*/ 847692 w 12531660"/>
              <a:gd name="connsiteY1" fmla="*/ 0 h 393414"/>
              <a:gd name="connsiteX2" fmla="*/ 12334953 w 12531660"/>
              <a:gd name="connsiteY2" fmla="*/ 0 h 393414"/>
              <a:gd name="connsiteX3" fmla="*/ 12531660 w 12531660"/>
              <a:gd name="connsiteY3" fmla="*/ 196707 h 393414"/>
              <a:gd name="connsiteX4" fmla="*/ 12531659 w 12531660"/>
              <a:gd name="connsiteY4" fmla="*/ 196707 h 393414"/>
              <a:gd name="connsiteX5" fmla="*/ 12334952 w 12531660"/>
              <a:gd name="connsiteY5" fmla="*/ 393414 h 393414"/>
              <a:gd name="connsiteX6" fmla="*/ 847692 w 12531660"/>
              <a:gd name="connsiteY6" fmla="*/ 393413 h 393414"/>
              <a:gd name="connsiteX7" fmla="*/ 857360 w 12531660"/>
              <a:gd name="connsiteY7" fmla="*/ 206232 h 393414"/>
              <a:gd name="connsiteX0" fmla="*/ 1435907 w 13119875"/>
              <a:gd name="connsiteY0" fmla="*/ 393413 h 393414"/>
              <a:gd name="connsiteX1" fmla="*/ 1435907 w 13119875"/>
              <a:gd name="connsiteY1" fmla="*/ 0 h 393414"/>
              <a:gd name="connsiteX2" fmla="*/ 12923168 w 13119875"/>
              <a:gd name="connsiteY2" fmla="*/ 0 h 393414"/>
              <a:gd name="connsiteX3" fmla="*/ 13119875 w 13119875"/>
              <a:gd name="connsiteY3" fmla="*/ 196707 h 393414"/>
              <a:gd name="connsiteX4" fmla="*/ 13119874 w 13119875"/>
              <a:gd name="connsiteY4" fmla="*/ 196707 h 393414"/>
              <a:gd name="connsiteX5" fmla="*/ 12923167 w 13119875"/>
              <a:gd name="connsiteY5" fmla="*/ 393414 h 393414"/>
              <a:gd name="connsiteX6" fmla="*/ 1435907 w 13119875"/>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850457 w 12534425"/>
              <a:gd name="connsiteY0" fmla="*/ 393413 h 393414"/>
              <a:gd name="connsiteX1" fmla="*/ 850457 w 12534425"/>
              <a:gd name="connsiteY1" fmla="*/ 0 h 393414"/>
              <a:gd name="connsiteX2" fmla="*/ 12337718 w 12534425"/>
              <a:gd name="connsiteY2" fmla="*/ 0 h 393414"/>
              <a:gd name="connsiteX3" fmla="*/ 12534425 w 12534425"/>
              <a:gd name="connsiteY3" fmla="*/ 196707 h 393414"/>
              <a:gd name="connsiteX4" fmla="*/ 12534424 w 12534425"/>
              <a:gd name="connsiteY4" fmla="*/ 196707 h 393414"/>
              <a:gd name="connsiteX5" fmla="*/ 12337717 w 12534425"/>
              <a:gd name="connsiteY5" fmla="*/ 393414 h 393414"/>
              <a:gd name="connsiteX6" fmla="*/ 850457 w 12534425"/>
              <a:gd name="connsiteY6" fmla="*/ 393413 h 393414"/>
              <a:gd name="connsiteX0" fmla="*/ 1 w 11683969"/>
              <a:gd name="connsiteY0" fmla="*/ 394332 h 394333"/>
              <a:gd name="connsiteX1" fmla="*/ 1 w 11683969"/>
              <a:gd name="connsiteY1" fmla="*/ 919 h 394333"/>
              <a:gd name="connsiteX2" fmla="*/ 11487262 w 11683969"/>
              <a:gd name="connsiteY2" fmla="*/ 919 h 394333"/>
              <a:gd name="connsiteX3" fmla="*/ 11683969 w 11683969"/>
              <a:gd name="connsiteY3" fmla="*/ 197626 h 394333"/>
              <a:gd name="connsiteX4" fmla="*/ 11683968 w 11683969"/>
              <a:gd name="connsiteY4" fmla="*/ 197626 h 394333"/>
              <a:gd name="connsiteX5" fmla="*/ 11487261 w 11683969"/>
              <a:gd name="connsiteY5" fmla="*/ 394333 h 394333"/>
              <a:gd name="connsiteX6" fmla="*/ 1 w 11683969"/>
              <a:gd name="connsiteY6" fmla="*/ 394332 h 39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83969" h="394333">
                <a:moveTo>
                  <a:pt x="1" y="394332"/>
                </a:moveTo>
                <a:cubicBezTo>
                  <a:pt x="2036" y="394332"/>
                  <a:pt x="-18" y="2988"/>
                  <a:pt x="1" y="919"/>
                </a:cubicBezTo>
                <a:cubicBezTo>
                  <a:pt x="20" y="-1150"/>
                  <a:pt x="7658175" y="919"/>
                  <a:pt x="11487262" y="919"/>
                </a:cubicBezTo>
                <a:cubicBezTo>
                  <a:pt x="11595900" y="919"/>
                  <a:pt x="11683969" y="88988"/>
                  <a:pt x="11683969" y="197626"/>
                </a:cubicBezTo>
                <a:lnTo>
                  <a:pt x="11683968" y="197626"/>
                </a:lnTo>
                <a:cubicBezTo>
                  <a:pt x="11683968" y="306264"/>
                  <a:pt x="11595899" y="394333"/>
                  <a:pt x="11487261" y="394333"/>
                </a:cubicBezTo>
                <a:lnTo>
                  <a:pt x="1" y="3943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icon&#10;&#10;Description automatically generated">
            <a:extLst>
              <a:ext uri="{FF2B5EF4-FFF2-40B4-BE49-F238E27FC236}">
                <a16:creationId xmlns:a16="http://schemas.microsoft.com/office/drawing/2014/main" id="{E76F3C0A-8124-7FEE-8FE3-43076D6A07F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41673" y="6575193"/>
            <a:ext cx="355247" cy="197131"/>
          </a:xfrm>
          <a:prstGeom prst="rect">
            <a:avLst/>
          </a:prstGeom>
        </p:spPr>
      </p:pic>
    </p:spTree>
    <p:extLst>
      <p:ext uri="{BB962C8B-B14F-4D97-AF65-F5344CB8AC3E}">
        <p14:creationId xmlns:p14="http://schemas.microsoft.com/office/powerpoint/2010/main" val="6500082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ullquo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B00E62-B946-1AAA-3FA9-848E3A7FE18D}"/>
              </a:ext>
            </a:extLst>
          </p:cNvPr>
          <p:cNvSpPr/>
          <p:nvPr/>
        </p:nvSpPr>
        <p:spPr>
          <a:xfrm>
            <a:off x="9025214" y="1414759"/>
            <a:ext cx="3281711" cy="4142509"/>
          </a:xfrm>
          <a:prstGeom prst="rect">
            <a:avLst/>
          </a:prstGeom>
          <a:gradFill flip="none" rotWithShape="1">
            <a:gsLst>
              <a:gs pos="22000">
                <a:schemeClr val="tx2"/>
              </a:gs>
              <a:gs pos="100000">
                <a:schemeClr val="bg2">
                  <a:lumMod val="20000"/>
                  <a:lumOff val="8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3" name="Picture Placeholder 12">
            <a:extLst>
              <a:ext uri="{FF2B5EF4-FFF2-40B4-BE49-F238E27FC236}">
                <a16:creationId xmlns:a16="http://schemas.microsoft.com/office/drawing/2014/main" id="{1209DB4A-A61F-F7C1-2859-C35A230604F2}"/>
              </a:ext>
            </a:extLst>
          </p:cNvPr>
          <p:cNvSpPr>
            <a:spLocks noGrp="1"/>
          </p:cNvSpPr>
          <p:nvPr>
            <p:ph type="pic" sz="quarter" idx="11"/>
          </p:nvPr>
        </p:nvSpPr>
        <p:spPr>
          <a:xfrm>
            <a:off x="6905468" y="1414758"/>
            <a:ext cx="4140000" cy="4140000"/>
          </a:xfrm>
          <a:custGeom>
            <a:avLst/>
            <a:gdLst>
              <a:gd name="connsiteX0" fmla="*/ 2070000 w 4140000"/>
              <a:gd name="connsiteY0" fmla="*/ 0 h 4140000"/>
              <a:gd name="connsiteX1" fmla="*/ 4140000 w 4140000"/>
              <a:gd name="connsiteY1" fmla="*/ 2070000 h 4140000"/>
              <a:gd name="connsiteX2" fmla="*/ 2070000 w 4140000"/>
              <a:gd name="connsiteY2" fmla="*/ 4140000 h 4140000"/>
              <a:gd name="connsiteX3" fmla="*/ 0 w 4140000"/>
              <a:gd name="connsiteY3" fmla="*/ 2070000 h 4140000"/>
              <a:gd name="connsiteX4" fmla="*/ 249838 w 4140000"/>
              <a:gd name="connsiteY4" fmla="*/ 1083315 h 4140000"/>
              <a:gd name="connsiteX5" fmla="*/ 256657 w 4140000"/>
              <a:gd name="connsiteY5" fmla="*/ 1072092 h 4140000"/>
              <a:gd name="connsiteX6" fmla="*/ 331420 w 4140000"/>
              <a:gd name="connsiteY6" fmla="*/ 1095299 h 4140000"/>
              <a:gd name="connsiteX7" fmla="*/ 454275 w 4140000"/>
              <a:gd name="connsiteY7" fmla="*/ 1107684 h 4140000"/>
              <a:gd name="connsiteX8" fmla="*/ 1063875 w 4140000"/>
              <a:gd name="connsiteY8" fmla="*/ 498084 h 4140000"/>
              <a:gd name="connsiteX9" fmla="*/ 1051490 w 4140000"/>
              <a:gd name="connsiteY9" fmla="*/ 375228 h 4140000"/>
              <a:gd name="connsiteX10" fmla="*/ 1023792 w 4140000"/>
              <a:gd name="connsiteY10" fmla="*/ 285999 h 4140000"/>
              <a:gd name="connsiteX11" fmla="*/ 1083316 w 4140000"/>
              <a:gd name="connsiteY11" fmla="*/ 249838 h 4140000"/>
              <a:gd name="connsiteX12" fmla="*/ 2070000 w 4140000"/>
              <a:gd name="connsiteY12" fmla="*/ 0 h 41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40000" h="4140000">
                <a:moveTo>
                  <a:pt x="2070000" y="0"/>
                </a:moveTo>
                <a:cubicBezTo>
                  <a:pt x="3213229" y="0"/>
                  <a:pt x="4140000" y="926771"/>
                  <a:pt x="4140000" y="2070000"/>
                </a:cubicBezTo>
                <a:cubicBezTo>
                  <a:pt x="4140000" y="3213229"/>
                  <a:pt x="3213229" y="4140000"/>
                  <a:pt x="2070000" y="4140000"/>
                </a:cubicBezTo>
                <a:cubicBezTo>
                  <a:pt x="926771" y="4140000"/>
                  <a:pt x="0" y="3213229"/>
                  <a:pt x="0" y="2070000"/>
                </a:cubicBezTo>
                <a:cubicBezTo>
                  <a:pt x="0" y="1712741"/>
                  <a:pt x="90505" y="1376620"/>
                  <a:pt x="249838" y="1083315"/>
                </a:cubicBezTo>
                <a:lnTo>
                  <a:pt x="256657" y="1072092"/>
                </a:lnTo>
                <a:lnTo>
                  <a:pt x="331420" y="1095299"/>
                </a:lnTo>
                <a:cubicBezTo>
                  <a:pt x="371103" y="1103420"/>
                  <a:pt x="412191" y="1107684"/>
                  <a:pt x="454275" y="1107684"/>
                </a:cubicBezTo>
                <a:cubicBezTo>
                  <a:pt x="790948" y="1107684"/>
                  <a:pt x="1063875" y="834757"/>
                  <a:pt x="1063875" y="498084"/>
                </a:cubicBezTo>
                <a:cubicBezTo>
                  <a:pt x="1063875" y="456000"/>
                  <a:pt x="1059611" y="414912"/>
                  <a:pt x="1051490" y="375228"/>
                </a:cubicBezTo>
                <a:lnTo>
                  <a:pt x="1023792" y="285999"/>
                </a:lnTo>
                <a:lnTo>
                  <a:pt x="1083316" y="249838"/>
                </a:lnTo>
                <a:cubicBezTo>
                  <a:pt x="1376621" y="90505"/>
                  <a:pt x="1712741" y="0"/>
                  <a:pt x="2070000" y="0"/>
                </a:cubicBezTo>
                <a:close/>
              </a:path>
            </a:pathLst>
          </a:custGeom>
          <a:solidFill>
            <a:schemeClr val="accent5">
              <a:lumMod val="50000"/>
            </a:schemeClr>
          </a:solidFill>
        </p:spPr>
        <p:txBody>
          <a:bodyPr wrap="square" anchor="ctr">
            <a:noAutofit/>
          </a:bodyPr>
          <a:lstStyle>
            <a:lvl1pPr marL="0" indent="0" algn="ctr">
              <a:buNone/>
              <a:defRPr/>
            </a:lvl1pPr>
          </a:lstStyle>
          <a:p>
            <a:endParaRPr lang="en-US"/>
          </a:p>
        </p:txBody>
      </p:sp>
      <p:pic>
        <p:nvPicPr>
          <p:cNvPr id="5" name="Picture 4" descr="Circle&#10;&#10;Description automatically generated">
            <a:extLst>
              <a:ext uri="{FF2B5EF4-FFF2-40B4-BE49-F238E27FC236}">
                <a16:creationId xmlns:a16="http://schemas.microsoft.com/office/drawing/2014/main" id="{0D4B48B9-A15A-FD91-1F4B-A4DE0D9A43B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36030" y="1293616"/>
            <a:ext cx="1234124" cy="1234124"/>
          </a:xfrm>
          <a:prstGeom prst="rect">
            <a:avLst/>
          </a:prstGeom>
        </p:spPr>
      </p:pic>
      <p:sp>
        <p:nvSpPr>
          <p:cNvPr id="14" name="Text Placeholder 4">
            <a:extLst>
              <a:ext uri="{FF2B5EF4-FFF2-40B4-BE49-F238E27FC236}">
                <a16:creationId xmlns:a16="http://schemas.microsoft.com/office/drawing/2014/main" id="{7AF3DD6B-2173-9262-C074-0D4D66152F6C}"/>
              </a:ext>
            </a:extLst>
          </p:cNvPr>
          <p:cNvSpPr>
            <a:spLocks noGrp="1"/>
          </p:cNvSpPr>
          <p:nvPr>
            <p:ph type="body" sz="quarter" idx="10" hasCustomPrompt="1"/>
          </p:nvPr>
        </p:nvSpPr>
        <p:spPr>
          <a:xfrm>
            <a:off x="357188" y="928689"/>
            <a:ext cx="5738812" cy="5000624"/>
          </a:xfrm>
          <a:prstGeom prst="rect">
            <a:avLst/>
          </a:prstGeom>
        </p:spPr>
        <p:txBody>
          <a:bodyPr anchor="ctr"/>
          <a:lstStyle>
            <a:lvl1pPr marL="0" indent="0">
              <a:buNone/>
              <a:defRPr sz="3600" b="0" i="1">
                <a:latin typeface="Gill Sans Nova" panose="020B06020201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“Quote text here”</a:t>
            </a:r>
          </a:p>
        </p:txBody>
      </p:sp>
    </p:spTree>
    <p:extLst>
      <p:ext uri="{BB962C8B-B14F-4D97-AF65-F5344CB8AC3E}">
        <p14:creationId xmlns:p14="http://schemas.microsoft.com/office/powerpoint/2010/main" val="33851538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ata Visualization slide with Spac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250" y="1933575"/>
            <a:ext cx="7212135" cy="3736975"/>
          </a:xfrm>
          <a:prstGeom prst="rect">
            <a:avLst/>
          </a:prstGeom>
        </p:spPr>
        <p:txBody>
          <a:bodyPr/>
          <a:lstStyle/>
          <a:p>
            <a:endParaRPr lang="en-CA"/>
          </a:p>
        </p:txBody>
      </p:sp>
    </p:spTree>
    <p:extLst>
      <p:ext uri="{BB962C8B-B14F-4D97-AF65-F5344CB8AC3E}">
        <p14:creationId xmlns:p14="http://schemas.microsoft.com/office/powerpoint/2010/main" val="5609974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ata Visualization: Full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1155362" cy="3736975"/>
          </a:xfrm>
          <a:prstGeom prst="rect">
            <a:avLst/>
          </a:prstGeom>
        </p:spPr>
        <p:txBody>
          <a:bodyPr/>
          <a:lstStyle/>
          <a:p>
            <a:endParaRPr lang="en-CA"/>
          </a:p>
        </p:txBody>
      </p:sp>
    </p:spTree>
    <p:extLst>
      <p:ext uri="{BB962C8B-B14F-4D97-AF65-F5344CB8AC3E}">
        <p14:creationId xmlns:p14="http://schemas.microsoft.com/office/powerpoint/2010/main" val="11688058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Data Visualization: Full Slide with Spac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951BEB-93FA-D335-6FF6-CB5B2EE05393}"/>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5" name="Group 4">
            <a:extLst>
              <a:ext uri="{FF2B5EF4-FFF2-40B4-BE49-F238E27FC236}">
                <a16:creationId xmlns:a16="http://schemas.microsoft.com/office/drawing/2014/main" id="{CB9ECD82-9174-D6CD-555B-03B7BFED1DC2}"/>
              </a:ext>
            </a:extLst>
          </p:cNvPr>
          <p:cNvGrpSpPr/>
          <p:nvPr userDrawn="1"/>
        </p:nvGrpSpPr>
        <p:grpSpPr>
          <a:xfrm>
            <a:off x="552679" y="478225"/>
            <a:ext cx="301980" cy="301980"/>
            <a:chOff x="456425" y="394835"/>
            <a:chExt cx="301980" cy="301980"/>
          </a:xfrm>
        </p:grpSpPr>
        <p:sp>
          <p:nvSpPr>
            <p:cNvPr id="6" name="Oval 5">
              <a:extLst>
                <a:ext uri="{FF2B5EF4-FFF2-40B4-BE49-F238E27FC236}">
                  <a16:creationId xmlns:a16="http://schemas.microsoft.com/office/drawing/2014/main" id="{83A6353C-52F8-D313-630B-4C4A4D1AFEA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02E06E15-9EF6-D00E-C86C-1848A041DD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9" name="Text Placeholder 8">
            <a:extLst>
              <a:ext uri="{FF2B5EF4-FFF2-40B4-BE49-F238E27FC236}">
                <a16:creationId xmlns:a16="http://schemas.microsoft.com/office/drawing/2014/main" id="{E4D6A7B2-95AA-3EB6-D137-ADC0E75764A7}"/>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0240272" cy="3736975"/>
          </a:xfrm>
          <a:prstGeom prst="rect">
            <a:avLst/>
          </a:prstGeom>
        </p:spPr>
        <p:txBody>
          <a:bodyPr/>
          <a:lstStyle/>
          <a:p>
            <a:endParaRPr lang="en-CA"/>
          </a:p>
        </p:txBody>
      </p:sp>
    </p:spTree>
    <p:extLst>
      <p:ext uri="{BB962C8B-B14F-4D97-AF65-F5344CB8AC3E}">
        <p14:creationId xmlns:p14="http://schemas.microsoft.com/office/powerpoint/2010/main" val="4616145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Data Visualization slide with Spac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250" y="314324"/>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250" y="1933575"/>
            <a:ext cx="7212135" cy="3736975"/>
          </a:xfrm>
          <a:prstGeom prst="rect">
            <a:avLst/>
          </a:prstGeom>
        </p:spPr>
        <p:txBody>
          <a:bodyPr/>
          <a:lstStyle/>
          <a:p>
            <a:endParaRPr lang="en-CA"/>
          </a:p>
        </p:txBody>
      </p:sp>
    </p:spTree>
    <p:extLst>
      <p:ext uri="{BB962C8B-B14F-4D97-AF65-F5344CB8AC3E}">
        <p14:creationId xmlns:p14="http://schemas.microsoft.com/office/powerpoint/2010/main" val="3510432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Data Visualization slide: Full Slid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314324"/>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1155362" cy="3736975"/>
          </a:xfrm>
          <a:prstGeom prst="rect">
            <a:avLst/>
          </a:prstGeom>
        </p:spPr>
        <p:txBody>
          <a:bodyPr/>
          <a:lstStyle/>
          <a:p>
            <a:endParaRPr lang="en-CA"/>
          </a:p>
        </p:txBody>
      </p:sp>
    </p:spTree>
    <p:extLst>
      <p:ext uri="{BB962C8B-B14F-4D97-AF65-F5344CB8AC3E}">
        <p14:creationId xmlns:p14="http://schemas.microsoft.com/office/powerpoint/2010/main" val="23882556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Data Visualization slide: Full Slide with Space No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32003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10" name="Text Placeholder 8">
            <a:extLst>
              <a:ext uri="{FF2B5EF4-FFF2-40B4-BE49-F238E27FC236}">
                <a16:creationId xmlns:a16="http://schemas.microsoft.com/office/drawing/2014/main" id="{EB23FD72-117D-8BED-4D0A-1E28023288AD}"/>
              </a:ext>
            </a:extLst>
          </p:cNvPr>
          <p:cNvSpPr>
            <a:spLocks noGrp="1"/>
          </p:cNvSpPr>
          <p:nvPr>
            <p:ph type="body" sz="quarter" idx="11" hasCustomPrompt="1"/>
          </p:nvPr>
        </p:nvSpPr>
        <p:spPr>
          <a:xfrm>
            <a:off x="163513" y="6113844"/>
            <a:ext cx="9653588" cy="301625"/>
          </a:xfrm>
          <a:prstGeom prst="rect">
            <a:avLst/>
          </a:prstGeom>
        </p:spPr>
        <p:txBody>
          <a:bodyPr/>
          <a:lstStyle>
            <a:lvl1pPr marL="0" indent="0">
              <a:buNone/>
              <a:defRPr sz="1050" b="0" i="0">
                <a:solidFill>
                  <a:schemeClr val="accent2"/>
                </a:solidFill>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Base: </a:t>
            </a:r>
          </a:p>
        </p:txBody>
      </p:sp>
      <p:cxnSp>
        <p:nvCxnSpPr>
          <p:cNvPr id="13" name="Straight Connector 12">
            <a:extLst>
              <a:ext uri="{FF2B5EF4-FFF2-40B4-BE49-F238E27FC236}">
                <a16:creationId xmlns:a16="http://schemas.microsoft.com/office/drawing/2014/main" id="{8650B0C7-F6AE-F58E-DB21-71379530B8CB}"/>
              </a:ext>
            </a:extLst>
          </p:cNvPr>
          <p:cNvCxnSpPr>
            <a:cxnSpLocks/>
          </p:cNvCxnSpPr>
          <p:nvPr userDrawn="1"/>
        </p:nvCxnSpPr>
        <p:spPr>
          <a:xfrm>
            <a:off x="253965" y="5994400"/>
            <a:ext cx="11658635"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hart Placeholder 2">
            <a:extLst>
              <a:ext uri="{FF2B5EF4-FFF2-40B4-BE49-F238E27FC236}">
                <a16:creationId xmlns:a16="http://schemas.microsoft.com/office/drawing/2014/main" id="{3B3CF10A-C983-8FE4-CD4F-CE5043508036}"/>
              </a:ext>
            </a:extLst>
          </p:cNvPr>
          <p:cNvSpPr>
            <a:spLocks noGrp="1"/>
          </p:cNvSpPr>
          <p:nvPr>
            <p:ph type="chart" sz="quarter" idx="13"/>
          </p:nvPr>
        </p:nvSpPr>
        <p:spPr>
          <a:xfrm>
            <a:off x="349756" y="2078448"/>
            <a:ext cx="10240272" cy="3736975"/>
          </a:xfrm>
          <a:prstGeom prst="rect">
            <a:avLst/>
          </a:prstGeom>
        </p:spPr>
        <p:txBody>
          <a:bodyPr/>
          <a:lstStyle/>
          <a:p>
            <a:endParaRPr lang="en-CA"/>
          </a:p>
        </p:txBody>
      </p:sp>
    </p:spTree>
    <p:extLst>
      <p:ext uri="{BB962C8B-B14F-4D97-AF65-F5344CB8AC3E}">
        <p14:creationId xmlns:p14="http://schemas.microsoft.com/office/powerpoint/2010/main" val="24383636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ata Visualization slide (no footer)">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
        <p:nvSpPr>
          <p:cNvPr id="5" name="TextBox 4">
            <a:extLst>
              <a:ext uri="{FF2B5EF4-FFF2-40B4-BE49-F238E27FC236}">
                <a16:creationId xmlns:a16="http://schemas.microsoft.com/office/drawing/2014/main" id="{6908DA07-361A-9DC5-C966-3ABB8052345C}"/>
              </a:ext>
            </a:extLst>
          </p:cNvPr>
          <p:cNvSpPr txBox="1"/>
          <p:nvPr userDrawn="1"/>
        </p:nvSpPr>
        <p:spPr>
          <a:xfrm>
            <a:off x="456426" y="394834"/>
            <a:ext cx="11155362" cy="468763"/>
          </a:xfrm>
          <a:prstGeom prst="roundRect">
            <a:avLst>
              <a:gd name="adj" fmla="val 50000"/>
            </a:avLst>
          </a:prstGeom>
          <a:noFill/>
          <a:ln>
            <a:solidFill>
              <a:schemeClr val="tx2"/>
            </a:solidFill>
          </a:ln>
        </p:spPr>
        <p:txBody>
          <a:bodyPr wrap="square" lIns="360000" tIns="0" bIns="0" anchor="ctr">
            <a:noAutofit/>
          </a:bodyPr>
          <a:lstStyle/>
          <a:p>
            <a:endParaRPr lang="en-CA" sz="1400"/>
          </a:p>
        </p:txBody>
      </p:sp>
      <p:grpSp>
        <p:nvGrpSpPr>
          <p:cNvPr id="8" name="Group 7">
            <a:extLst>
              <a:ext uri="{FF2B5EF4-FFF2-40B4-BE49-F238E27FC236}">
                <a16:creationId xmlns:a16="http://schemas.microsoft.com/office/drawing/2014/main" id="{291496C9-6D9D-0367-149B-3951D596D22F}"/>
              </a:ext>
            </a:extLst>
          </p:cNvPr>
          <p:cNvGrpSpPr/>
          <p:nvPr userDrawn="1"/>
        </p:nvGrpSpPr>
        <p:grpSpPr>
          <a:xfrm>
            <a:off x="552679" y="478225"/>
            <a:ext cx="301980" cy="301980"/>
            <a:chOff x="456425" y="394835"/>
            <a:chExt cx="301980" cy="301980"/>
          </a:xfrm>
        </p:grpSpPr>
        <p:sp>
          <p:nvSpPr>
            <p:cNvPr id="11" name="Oval 10">
              <a:extLst>
                <a:ext uri="{FF2B5EF4-FFF2-40B4-BE49-F238E27FC236}">
                  <a16:creationId xmlns:a16="http://schemas.microsoft.com/office/drawing/2014/main" id="{7AE92042-3EBB-0867-416A-7B1D7116A298}"/>
                </a:ext>
              </a:extLst>
            </p:cNvPr>
            <p:cNvSpPr/>
            <p:nvPr userDrawn="1"/>
          </p:nvSpPr>
          <p:spPr>
            <a:xfrm>
              <a:off x="456425" y="394835"/>
              <a:ext cx="301980" cy="30198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FAC93A1A-3460-5E0A-9286-7A9EBDFBC6F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05164" y="442531"/>
              <a:ext cx="204501" cy="204501"/>
            </a:xfrm>
            <a:prstGeom prst="rect">
              <a:avLst/>
            </a:prstGeom>
          </p:spPr>
        </p:pic>
      </p:grpSp>
      <p:sp>
        <p:nvSpPr>
          <p:cNvPr id="15" name="Text Placeholder 8">
            <a:extLst>
              <a:ext uri="{FF2B5EF4-FFF2-40B4-BE49-F238E27FC236}">
                <a16:creationId xmlns:a16="http://schemas.microsoft.com/office/drawing/2014/main" id="{D0B1DC76-F063-8558-BFDA-B4EE1E6A402C}"/>
              </a:ext>
            </a:extLst>
          </p:cNvPr>
          <p:cNvSpPr>
            <a:spLocks noGrp="1"/>
          </p:cNvSpPr>
          <p:nvPr>
            <p:ph type="body" sz="quarter" idx="10" hasCustomPrompt="1"/>
          </p:nvPr>
        </p:nvSpPr>
        <p:spPr>
          <a:xfrm>
            <a:off x="950912" y="398383"/>
            <a:ext cx="10554206" cy="461665"/>
          </a:xfrm>
          <a:prstGeom prst="rect">
            <a:avLst/>
          </a:prstGeom>
        </p:spPr>
        <p:txBody>
          <a:bodyPr wrap="square" anchor="ctr">
            <a:spAutoFit/>
          </a:bodyPr>
          <a:lstStyle>
            <a:lvl1pPr marL="0" indent="0">
              <a:lnSpc>
                <a:spcPct val="100000"/>
              </a:lnSpc>
              <a:spcBef>
                <a:spcPts val="0"/>
              </a:spcBef>
              <a:buNone/>
              <a:defRPr sz="1200" b="0" i="0">
                <a:latin typeface="Gill Sans Nova" panose="020B0602020104020203" pitchFamily="34" charset="0"/>
              </a:defRPr>
            </a:lvl1pPr>
            <a:lvl2pPr marL="457200" indent="0">
              <a:buNone/>
              <a:defRPr sz="1400">
                <a:latin typeface="Gill Sans Nova Light" panose="020B0302020104020203" pitchFamily="34" charset="0"/>
              </a:defRPr>
            </a:lvl2pPr>
            <a:lvl3pPr marL="914400" indent="0">
              <a:buNone/>
              <a:defRPr sz="1200">
                <a:latin typeface="Gill Sans Nova Light" panose="020B0302020104020203" pitchFamily="34" charset="0"/>
              </a:defRPr>
            </a:lvl3pPr>
            <a:lvl4pPr marL="1371600" indent="0">
              <a:buNone/>
              <a:defRPr sz="1100">
                <a:latin typeface="Gill Sans Nova Light" panose="020B0302020104020203" pitchFamily="34" charset="0"/>
              </a:defRPr>
            </a:lvl4pPr>
            <a:lvl5pPr marL="1828800" indent="0">
              <a:buNone/>
              <a:defRPr sz="1100">
                <a:latin typeface="Gill Sans Nova Light" panose="020B0302020104020203" pitchFamily="34" charset="0"/>
              </a:defRPr>
            </a:lvl5pPr>
          </a:lstStyle>
          <a:p>
            <a:pPr lvl="0"/>
            <a:r>
              <a:rPr lang="en-US"/>
              <a:t>Insert question here </a:t>
            </a:r>
          </a:p>
          <a:p>
            <a:pPr lvl="0"/>
            <a:r>
              <a:rPr lang="en-US"/>
              <a:t>Insert question here</a:t>
            </a:r>
          </a:p>
        </p:txBody>
      </p:sp>
    </p:spTree>
    <p:extLst>
      <p:ext uri="{BB962C8B-B14F-4D97-AF65-F5344CB8AC3E}">
        <p14:creationId xmlns:p14="http://schemas.microsoft.com/office/powerpoint/2010/main" val="39600957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ata Visualization slide (no footer or question)">
    <p:spTree>
      <p:nvGrpSpPr>
        <p:cNvPr id="1" name=""/>
        <p:cNvGrpSpPr/>
        <p:nvPr/>
      </p:nvGrpSpPr>
      <p:grpSpPr>
        <a:xfrm>
          <a:off x="0" y="0"/>
          <a:ext cx="0" cy="0"/>
          <a:chOff x="0" y="0"/>
          <a:chExt cx="0" cy="0"/>
        </a:xfrm>
      </p:grpSpPr>
      <p:sp>
        <p:nvSpPr>
          <p:cNvPr id="12" name="Text Placeholder 5">
            <a:extLst>
              <a:ext uri="{FF2B5EF4-FFF2-40B4-BE49-F238E27FC236}">
                <a16:creationId xmlns:a16="http://schemas.microsoft.com/office/drawing/2014/main" id="{FA86D481-800F-CE51-A93A-7EBBD588FBF1}"/>
              </a:ext>
            </a:extLst>
          </p:cNvPr>
          <p:cNvSpPr>
            <a:spLocks noGrp="1"/>
          </p:cNvSpPr>
          <p:nvPr>
            <p:ph type="body" sz="quarter" idx="12" hasCustomPrompt="1"/>
          </p:nvPr>
        </p:nvSpPr>
        <p:spPr>
          <a:xfrm>
            <a:off x="349756" y="1042577"/>
            <a:ext cx="11155362" cy="549275"/>
          </a:xfrm>
          <a:prstGeom prst="rect">
            <a:avLst/>
          </a:prstGeom>
        </p:spPr>
        <p:txBody>
          <a:bodyPr anchor="ctr"/>
          <a:lstStyle>
            <a:lvl1pPr marL="0" indent="0">
              <a:buNone/>
              <a:defRPr sz="2000" b="1" i="0">
                <a:latin typeface="Gill Sans Nova" panose="020B0602020104020203" pitchFamily="34" charset="0"/>
              </a:defRPr>
            </a:lvl1pPr>
          </a:lstStyle>
          <a:p>
            <a:pPr lvl="0"/>
            <a:r>
              <a:rPr lang="en-US"/>
              <a:t>Headline here</a:t>
            </a:r>
          </a:p>
        </p:txBody>
      </p:sp>
    </p:spTree>
    <p:extLst>
      <p:ext uri="{BB962C8B-B14F-4D97-AF65-F5344CB8AC3E}">
        <p14:creationId xmlns:p14="http://schemas.microsoft.com/office/powerpoint/2010/main" val="9003827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 icon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5" name="Picture Placeholder 10">
            <a:extLst>
              <a:ext uri="{FF2B5EF4-FFF2-40B4-BE49-F238E27FC236}">
                <a16:creationId xmlns:a16="http://schemas.microsoft.com/office/drawing/2014/main" id="{943F2F43-5B0C-6D75-AD21-3F270AF88845}"/>
              </a:ext>
            </a:extLst>
          </p:cNvPr>
          <p:cNvSpPr>
            <a:spLocks noGrp="1" noChangeAspect="1"/>
          </p:cNvSpPr>
          <p:nvPr>
            <p:ph type="pic" sz="quarter" idx="11"/>
          </p:nvPr>
        </p:nvSpPr>
        <p:spPr>
          <a:xfrm>
            <a:off x="349756"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1" name="Content Placeholder 10">
            <a:extLst>
              <a:ext uri="{FF2B5EF4-FFF2-40B4-BE49-F238E27FC236}">
                <a16:creationId xmlns:a16="http://schemas.microsoft.com/office/drawing/2014/main" id="{8408D152-E2F3-23CF-E953-AE270D0F12F1}"/>
              </a:ext>
            </a:extLst>
          </p:cNvPr>
          <p:cNvSpPr>
            <a:spLocks noGrp="1"/>
          </p:cNvSpPr>
          <p:nvPr>
            <p:ph sz="quarter" idx="12" hasCustomPrompt="1"/>
          </p:nvPr>
        </p:nvSpPr>
        <p:spPr>
          <a:xfrm>
            <a:off x="1593850" y="2041740"/>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2" name="Content Placeholder 10">
            <a:extLst>
              <a:ext uri="{FF2B5EF4-FFF2-40B4-BE49-F238E27FC236}">
                <a16:creationId xmlns:a16="http://schemas.microsoft.com/office/drawing/2014/main" id="{AE2171E3-00F2-BF6F-B892-C2943DE6409A}"/>
              </a:ext>
            </a:extLst>
          </p:cNvPr>
          <p:cNvSpPr>
            <a:spLocks noGrp="1"/>
          </p:cNvSpPr>
          <p:nvPr>
            <p:ph sz="quarter" idx="13" hasCustomPrompt="1"/>
          </p:nvPr>
        </p:nvSpPr>
        <p:spPr>
          <a:xfrm>
            <a:off x="415500" y="2880726"/>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3" name="Picture Placeholder 10">
            <a:extLst>
              <a:ext uri="{FF2B5EF4-FFF2-40B4-BE49-F238E27FC236}">
                <a16:creationId xmlns:a16="http://schemas.microsoft.com/office/drawing/2014/main" id="{73CCDEC3-C74B-5842-415A-64BC025256D5}"/>
              </a:ext>
            </a:extLst>
          </p:cNvPr>
          <p:cNvSpPr>
            <a:spLocks noGrp="1" noChangeAspect="1"/>
          </p:cNvSpPr>
          <p:nvPr>
            <p:ph type="pic" sz="quarter" idx="14"/>
          </p:nvPr>
        </p:nvSpPr>
        <p:spPr>
          <a:xfrm>
            <a:off x="6156667"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4" name="Content Placeholder 10">
            <a:extLst>
              <a:ext uri="{FF2B5EF4-FFF2-40B4-BE49-F238E27FC236}">
                <a16:creationId xmlns:a16="http://schemas.microsoft.com/office/drawing/2014/main" id="{2FEAC19B-2A72-D04D-CF7C-548D99542459}"/>
              </a:ext>
            </a:extLst>
          </p:cNvPr>
          <p:cNvSpPr>
            <a:spLocks noGrp="1"/>
          </p:cNvSpPr>
          <p:nvPr>
            <p:ph sz="quarter" idx="15" hasCustomPrompt="1"/>
          </p:nvPr>
        </p:nvSpPr>
        <p:spPr>
          <a:xfrm>
            <a:off x="7400761" y="2041740"/>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5" name="Content Placeholder 10">
            <a:extLst>
              <a:ext uri="{FF2B5EF4-FFF2-40B4-BE49-F238E27FC236}">
                <a16:creationId xmlns:a16="http://schemas.microsoft.com/office/drawing/2014/main" id="{BFBE2531-4BE4-7B89-A467-398E79D421A5}"/>
              </a:ext>
            </a:extLst>
          </p:cNvPr>
          <p:cNvSpPr>
            <a:spLocks noGrp="1"/>
          </p:cNvSpPr>
          <p:nvPr>
            <p:ph sz="quarter" idx="16" hasCustomPrompt="1"/>
          </p:nvPr>
        </p:nvSpPr>
        <p:spPr>
          <a:xfrm>
            <a:off x="6222411" y="2880726"/>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6" name="Picture Placeholder 10">
            <a:extLst>
              <a:ext uri="{FF2B5EF4-FFF2-40B4-BE49-F238E27FC236}">
                <a16:creationId xmlns:a16="http://schemas.microsoft.com/office/drawing/2014/main" id="{8442927E-81CB-C557-2269-7127C7BA1E65}"/>
              </a:ext>
            </a:extLst>
          </p:cNvPr>
          <p:cNvSpPr>
            <a:spLocks noGrp="1" noChangeAspect="1"/>
          </p:cNvSpPr>
          <p:nvPr>
            <p:ph type="pic" sz="quarter" idx="17"/>
          </p:nvPr>
        </p:nvSpPr>
        <p:spPr>
          <a:xfrm>
            <a:off x="349756" y="4156229"/>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7" name="Content Placeholder 10">
            <a:extLst>
              <a:ext uri="{FF2B5EF4-FFF2-40B4-BE49-F238E27FC236}">
                <a16:creationId xmlns:a16="http://schemas.microsoft.com/office/drawing/2014/main" id="{F54E9CA3-E1B0-2906-4C78-A1F8592B823C}"/>
              </a:ext>
            </a:extLst>
          </p:cNvPr>
          <p:cNvSpPr>
            <a:spLocks noGrp="1"/>
          </p:cNvSpPr>
          <p:nvPr>
            <p:ph sz="quarter" idx="18" hasCustomPrompt="1"/>
          </p:nvPr>
        </p:nvSpPr>
        <p:spPr>
          <a:xfrm>
            <a:off x="1593850" y="4511563"/>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8" name="Content Placeholder 10">
            <a:extLst>
              <a:ext uri="{FF2B5EF4-FFF2-40B4-BE49-F238E27FC236}">
                <a16:creationId xmlns:a16="http://schemas.microsoft.com/office/drawing/2014/main" id="{EC8E7463-B05F-83F3-B613-9A7617F6344D}"/>
              </a:ext>
            </a:extLst>
          </p:cNvPr>
          <p:cNvSpPr>
            <a:spLocks noGrp="1"/>
          </p:cNvSpPr>
          <p:nvPr>
            <p:ph sz="quarter" idx="19" hasCustomPrompt="1"/>
          </p:nvPr>
        </p:nvSpPr>
        <p:spPr>
          <a:xfrm>
            <a:off x="415500" y="5350549"/>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
        <p:nvSpPr>
          <p:cNvPr id="19" name="Picture Placeholder 10">
            <a:extLst>
              <a:ext uri="{FF2B5EF4-FFF2-40B4-BE49-F238E27FC236}">
                <a16:creationId xmlns:a16="http://schemas.microsoft.com/office/drawing/2014/main" id="{477CDD40-6D0A-8C30-2B92-255704D17F91}"/>
              </a:ext>
            </a:extLst>
          </p:cNvPr>
          <p:cNvSpPr>
            <a:spLocks noGrp="1" noChangeAspect="1"/>
          </p:cNvSpPr>
          <p:nvPr>
            <p:ph type="pic" sz="quarter" idx="20"/>
          </p:nvPr>
        </p:nvSpPr>
        <p:spPr>
          <a:xfrm>
            <a:off x="6156667" y="4156229"/>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20" name="Content Placeholder 10">
            <a:extLst>
              <a:ext uri="{FF2B5EF4-FFF2-40B4-BE49-F238E27FC236}">
                <a16:creationId xmlns:a16="http://schemas.microsoft.com/office/drawing/2014/main" id="{A1C33998-04E5-D1BD-9781-135F1F5D0D11}"/>
              </a:ext>
            </a:extLst>
          </p:cNvPr>
          <p:cNvSpPr>
            <a:spLocks noGrp="1"/>
          </p:cNvSpPr>
          <p:nvPr>
            <p:ph sz="quarter" idx="21" hasCustomPrompt="1"/>
          </p:nvPr>
        </p:nvSpPr>
        <p:spPr>
          <a:xfrm>
            <a:off x="7400761" y="4511563"/>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21" name="Content Placeholder 10">
            <a:extLst>
              <a:ext uri="{FF2B5EF4-FFF2-40B4-BE49-F238E27FC236}">
                <a16:creationId xmlns:a16="http://schemas.microsoft.com/office/drawing/2014/main" id="{A527797B-0131-CA4F-DA7A-93176273FD51}"/>
              </a:ext>
            </a:extLst>
          </p:cNvPr>
          <p:cNvSpPr>
            <a:spLocks noGrp="1"/>
          </p:cNvSpPr>
          <p:nvPr>
            <p:ph sz="quarter" idx="22" hasCustomPrompt="1"/>
          </p:nvPr>
        </p:nvSpPr>
        <p:spPr>
          <a:xfrm>
            <a:off x="6222411" y="5350549"/>
            <a:ext cx="4566235" cy="369332"/>
          </a:xfrm>
          <a:prstGeom prst="rect">
            <a:avLst/>
          </a:prstGeom>
        </p:spPr>
        <p:txBody>
          <a:bodyPr anchor="t"/>
          <a:lstStyle>
            <a:lvl1pPr marL="0" indent="0">
              <a:buNone/>
              <a:defRPr sz="1800" b="0" i="0">
                <a:latin typeface="Gill Sans Nova" panose="020B0602020104020203" pitchFamily="34" charset="0"/>
              </a:defRPr>
            </a:lvl1pPr>
          </a:lstStyle>
          <a:p>
            <a:pPr lvl="0"/>
            <a:r>
              <a:rPr lang="en-US"/>
              <a:t>Text here</a:t>
            </a:r>
          </a:p>
        </p:txBody>
      </p:sp>
    </p:spTree>
    <p:extLst>
      <p:ext uri="{BB962C8B-B14F-4D97-AF65-F5344CB8AC3E}">
        <p14:creationId xmlns:p14="http://schemas.microsoft.com/office/powerpoint/2010/main" val="6217079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 icon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4DC46-246C-2310-40E7-25308DF946F3}"/>
              </a:ext>
            </a:extLst>
          </p:cNvPr>
          <p:cNvSpPr>
            <a:spLocks noGrp="1"/>
          </p:cNvSpPr>
          <p:nvPr>
            <p:ph type="body" sz="quarter" idx="10" hasCustomPrompt="1"/>
          </p:nvPr>
        </p:nvSpPr>
        <p:spPr>
          <a:xfrm>
            <a:off x="349756" y="723600"/>
            <a:ext cx="11155362" cy="549275"/>
          </a:xfrm>
          <a:prstGeom prst="rect">
            <a:avLst/>
          </a:prstGeom>
        </p:spPr>
        <p:txBody>
          <a:bodyPr anchor="ctr"/>
          <a:lstStyle>
            <a:lvl1pPr marL="0" indent="0">
              <a:buNone/>
              <a:defRPr b="1" i="0">
                <a:latin typeface="Gill Sans Nova" panose="020B0602020104020203" pitchFamily="34" charset="0"/>
              </a:defRPr>
            </a:lvl1pPr>
          </a:lstStyle>
          <a:p>
            <a:pPr lvl="0"/>
            <a:r>
              <a:rPr lang="en-US"/>
              <a:t>Headline here</a:t>
            </a:r>
          </a:p>
        </p:txBody>
      </p:sp>
      <p:sp>
        <p:nvSpPr>
          <p:cNvPr id="5" name="Picture Placeholder 10">
            <a:extLst>
              <a:ext uri="{FF2B5EF4-FFF2-40B4-BE49-F238E27FC236}">
                <a16:creationId xmlns:a16="http://schemas.microsoft.com/office/drawing/2014/main" id="{943F2F43-5B0C-6D75-AD21-3F270AF88845}"/>
              </a:ext>
            </a:extLst>
          </p:cNvPr>
          <p:cNvSpPr>
            <a:spLocks noGrp="1" noChangeAspect="1"/>
          </p:cNvSpPr>
          <p:nvPr>
            <p:ph type="pic" sz="quarter" idx="11"/>
          </p:nvPr>
        </p:nvSpPr>
        <p:spPr>
          <a:xfrm>
            <a:off x="349756"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11" name="Content Placeholder 10">
            <a:extLst>
              <a:ext uri="{FF2B5EF4-FFF2-40B4-BE49-F238E27FC236}">
                <a16:creationId xmlns:a16="http://schemas.microsoft.com/office/drawing/2014/main" id="{8408D152-E2F3-23CF-E953-AE270D0F12F1}"/>
              </a:ext>
            </a:extLst>
          </p:cNvPr>
          <p:cNvSpPr>
            <a:spLocks noGrp="1"/>
          </p:cNvSpPr>
          <p:nvPr>
            <p:ph sz="quarter" idx="12" hasCustomPrompt="1"/>
          </p:nvPr>
        </p:nvSpPr>
        <p:spPr>
          <a:xfrm>
            <a:off x="349756"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12" name="Content Placeholder 10">
            <a:extLst>
              <a:ext uri="{FF2B5EF4-FFF2-40B4-BE49-F238E27FC236}">
                <a16:creationId xmlns:a16="http://schemas.microsoft.com/office/drawing/2014/main" id="{AE2171E3-00F2-BF6F-B892-C2943DE6409A}"/>
              </a:ext>
            </a:extLst>
          </p:cNvPr>
          <p:cNvSpPr>
            <a:spLocks noGrp="1"/>
          </p:cNvSpPr>
          <p:nvPr>
            <p:ph sz="quarter" idx="13" hasCustomPrompt="1"/>
          </p:nvPr>
        </p:nvSpPr>
        <p:spPr>
          <a:xfrm>
            <a:off x="349756"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
        <p:nvSpPr>
          <p:cNvPr id="2" name="Picture Placeholder 10">
            <a:extLst>
              <a:ext uri="{FF2B5EF4-FFF2-40B4-BE49-F238E27FC236}">
                <a16:creationId xmlns:a16="http://schemas.microsoft.com/office/drawing/2014/main" id="{213AE98F-2410-6BC6-E224-08035E650453}"/>
              </a:ext>
            </a:extLst>
          </p:cNvPr>
          <p:cNvSpPr>
            <a:spLocks noGrp="1" noChangeAspect="1"/>
          </p:cNvSpPr>
          <p:nvPr>
            <p:ph type="pic" sz="quarter" idx="14"/>
          </p:nvPr>
        </p:nvSpPr>
        <p:spPr>
          <a:xfrm>
            <a:off x="3997929"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3" name="Content Placeholder 10">
            <a:extLst>
              <a:ext uri="{FF2B5EF4-FFF2-40B4-BE49-F238E27FC236}">
                <a16:creationId xmlns:a16="http://schemas.microsoft.com/office/drawing/2014/main" id="{C41A5A4D-B5BE-AA67-1C20-C9F703E93900}"/>
              </a:ext>
            </a:extLst>
          </p:cNvPr>
          <p:cNvSpPr>
            <a:spLocks noGrp="1"/>
          </p:cNvSpPr>
          <p:nvPr>
            <p:ph sz="quarter" idx="15" hasCustomPrompt="1"/>
          </p:nvPr>
        </p:nvSpPr>
        <p:spPr>
          <a:xfrm>
            <a:off x="3997929"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4" name="Content Placeholder 10">
            <a:extLst>
              <a:ext uri="{FF2B5EF4-FFF2-40B4-BE49-F238E27FC236}">
                <a16:creationId xmlns:a16="http://schemas.microsoft.com/office/drawing/2014/main" id="{3A8F60B0-11A1-E040-CBE1-CDA52EAD8827}"/>
              </a:ext>
            </a:extLst>
          </p:cNvPr>
          <p:cNvSpPr>
            <a:spLocks noGrp="1"/>
          </p:cNvSpPr>
          <p:nvPr>
            <p:ph sz="quarter" idx="16" hasCustomPrompt="1"/>
          </p:nvPr>
        </p:nvSpPr>
        <p:spPr>
          <a:xfrm>
            <a:off x="3997929"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
        <p:nvSpPr>
          <p:cNvPr id="7" name="Picture Placeholder 10">
            <a:extLst>
              <a:ext uri="{FF2B5EF4-FFF2-40B4-BE49-F238E27FC236}">
                <a16:creationId xmlns:a16="http://schemas.microsoft.com/office/drawing/2014/main" id="{807B5F5A-BCED-E8D4-DB63-9EA013E71BCA}"/>
              </a:ext>
            </a:extLst>
          </p:cNvPr>
          <p:cNvSpPr>
            <a:spLocks noGrp="1" noChangeAspect="1"/>
          </p:cNvSpPr>
          <p:nvPr>
            <p:ph type="pic" sz="quarter" idx="17"/>
          </p:nvPr>
        </p:nvSpPr>
        <p:spPr>
          <a:xfrm>
            <a:off x="7749797" y="1686406"/>
            <a:ext cx="1080000" cy="1080000"/>
          </a:xfrm>
          <a:prstGeom prst="ellipse">
            <a:avLst/>
          </a:prstGeom>
          <a:solidFill>
            <a:schemeClr val="accent5">
              <a:lumMod val="50000"/>
            </a:schemeClr>
          </a:solidFill>
        </p:spPr>
        <p:txBody>
          <a:bodyPr anchor="ctr"/>
          <a:lstStyle>
            <a:lvl1pPr marL="0" indent="0" algn="ctr">
              <a:buNone/>
              <a:defRPr sz="1400"/>
            </a:lvl1pPr>
          </a:lstStyle>
          <a:p>
            <a:endParaRPr lang="en-US"/>
          </a:p>
        </p:txBody>
      </p:sp>
      <p:sp>
        <p:nvSpPr>
          <p:cNvPr id="8" name="Content Placeholder 10">
            <a:extLst>
              <a:ext uri="{FF2B5EF4-FFF2-40B4-BE49-F238E27FC236}">
                <a16:creationId xmlns:a16="http://schemas.microsoft.com/office/drawing/2014/main" id="{9F224082-9089-8D51-A15C-72231C54F92E}"/>
              </a:ext>
            </a:extLst>
          </p:cNvPr>
          <p:cNvSpPr>
            <a:spLocks noGrp="1"/>
          </p:cNvSpPr>
          <p:nvPr>
            <p:ph sz="quarter" idx="18" hasCustomPrompt="1"/>
          </p:nvPr>
        </p:nvSpPr>
        <p:spPr>
          <a:xfrm>
            <a:off x="7749797" y="2883277"/>
            <a:ext cx="3387885" cy="369332"/>
          </a:xfrm>
          <a:prstGeom prst="rect">
            <a:avLst/>
          </a:prstGeom>
        </p:spPr>
        <p:txBody>
          <a:bodyPr anchor="ctr"/>
          <a:lstStyle>
            <a:lvl1pPr marL="0" indent="0">
              <a:buNone/>
              <a:defRPr sz="1800" b="1" i="0">
                <a:latin typeface="Gill Sans Nova" panose="020B0602020104020203" pitchFamily="34" charset="0"/>
              </a:defRPr>
            </a:lvl1pPr>
          </a:lstStyle>
          <a:p>
            <a:pPr lvl="0"/>
            <a:r>
              <a:rPr lang="en-US"/>
              <a:t>Subhead here</a:t>
            </a:r>
          </a:p>
        </p:txBody>
      </p:sp>
      <p:sp>
        <p:nvSpPr>
          <p:cNvPr id="9" name="Content Placeholder 10">
            <a:extLst>
              <a:ext uri="{FF2B5EF4-FFF2-40B4-BE49-F238E27FC236}">
                <a16:creationId xmlns:a16="http://schemas.microsoft.com/office/drawing/2014/main" id="{857A4BCE-BEF3-1EC5-F1A1-8172CE284331}"/>
              </a:ext>
            </a:extLst>
          </p:cNvPr>
          <p:cNvSpPr>
            <a:spLocks noGrp="1"/>
          </p:cNvSpPr>
          <p:nvPr>
            <p:ph sz="quarter" idx="19" hasCustomPrompt="1"/>
          </p:nvPr>
        </p:nvSpPr>
        <p:spPr>
          <a:xfrm>
            <a:off x="7749797" y="3429000"/>
            <a:ext cx="3387885" cy="369332"/>
          </a:xfrm>
          <a:prstGeom prst="rect">
            <a:avLst/>
          </a:prstGeom>
        </p:spPr>
        <p:txBody>
          <a:bodyPr anchor="ctr"/>
          <a:lstStyle>
            <a:lvl1pPr marL="0" indent="0">
              <a:buNone/>
              <a:defRPr sz="1800" b="0" i="0">
                <a:latin typeface="Gill Sans Nova" panose="020B0602020104020203" pitchFamily="34" charset="0"/>
              </a:defRPr>
            </a:lvl1pPr>
          </a:lstStyle>
          <a:p>
            <a:pPr lvl="0"/>
            <a:r>
              <a:rPr lang="en-US"/>
              <a:t>Text here</a:t>
            </a:r>
          </a:p>
        </p:txBody>
      </p:sp>
    </p:spTree>
    <p:extLst>
      <p:ext uri="{BB962C8B-B14F-4D97-AF65-F5344CB8AC3E}">
        <p14:creationId xmlns:p14="http://schemas.microsoft.com/office/powerpoint/2010/main" val="23457300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3DE81E0-8574-75DD-74B7-9ECB8845309A}"/>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2220036-3022-6A34-1C36-848E44EE934D}"/>
              </a:ext>
            </a:extLst>
          </p:cNvPr>
          <p:cNvPicPr>
            <a:picLocks noChangeAspect="1"/>
          </p:cNvPicPr>
          <p:nvPr userDrawn="1"/>
        </p:nvPicPr>
        <p:blipFill>
          <a:blip r:embed="rId2"/>
          <a:stretch>
            <a:fillRect/>
          </a:stretch>
        </p:blipFill>
        <p:spPr>
          <a:xfrm>
            <a:off x="-3310423" y="-4021272"/>
            <a:ext cx="3962400" cy="2654300"/>
          </a:xfrm>
          <a:prstGeom prst="rect">
            <a:avLst/>
          </a:prstGeom>
        </p:spPr>
      </p:pic>
      <p:sp>
        <p:nvSpPr>
          <p:cNvPr id="4" name="Text Placeholder 3">
            <a:extLst>
              <a:ext uri="{FF2B5EF4-FFF2-40B4-BE49-F238E27FC236}">
                <a16:creationId xmlns:a16="http://schemas.microsoft.com/office/drawing/2014/main" id="{087A97DE-57EB-3823-93D3-F36E9931B19A}"/>
              </a:ext>
            </a:extLst>
          </p:cNvPr>
          <p:cNvSpPr txBox="1">
            <a:spLocks/>
          </p:cNvSpPr>
          <p:nvPr userDrawn="1"/>
        </p:nvSpPr>
        <p:spPr>
          <a:xfrm>
            <a:off x="4034946" y="2705725"/>
            <a:ext cx="6790944" cy="1446550"/>
          </a:xfrm>
          <a:prstGeom prst="rect">
            <a:avLst/>
          </a:prstGeom>
        </p:spPr>
        <p:txBody>
          <a:bodyPr vert="horz" wrap="square" lIns="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8800" b="1" i="0" u="none" strike="noStrike" kern="1200" cap="none" spc="0" normalizeH="0" baseline="0" noProof="0">
                <a:ln>
                  <a:noFill/>
                </a:ln>
                <a:solidFill>
                  <a:srgbClr val="FFFFFF"/>
                </a:solidFill>
                <a:effectLst/>
                <a:uLnTx/>
                <a:uFillTx/>
                <a:latin typeface="Gill Sans Nova" panose="020B0602020104020203" pitchFamily="34" charset="0"/>
                <a:ea typeface="+mn-ea"/>
                <a:cs typeface="Agency FB" panose="020F0502020204030204" pitchFamily="34" charset="0"/>
              </a:rPr>
              <a:t>Thank You</a:t>
            </a:r>
          </a:p>
        </p:txBody>
      </p:sp>
      <p:pic>
        <p:nvPicPr>
          <p:cNvPr id="5" name="Picture 4">
            <a:extLst>
              <a:ext uri="{FF2B5EF4-FFF2-40B4-BE49-F238E27FC236}">
                <a16:creationId xmlns:a16="http://schemas.microsoft.com/office/drawing/2014/main" id="{44713FED-84E2-71C3-CDC2-E2C3A63B5C91}"/>
              </a:ext>
            </a:extLst>
          </p:cNvPr>
          <p:cNvPicPr>
            <a:picLocks noChangeAspect="1"/>
          </p:cNvPicPr>
          <p:nvPr userDrawn="1"/>
        </p:nvPicPr>
        <p:blipFill>
          <a:blip r:embed="rId3"/>
          <a:stretch>
            <a:fillRect/>
          </a:stretch>
        </p:blipFill>
        <p:spPr>
          <a:xfrm>
            <a:off x="-5730985" y="6041187"/>
            <a:ext cx="7288530" cy="2375521"/>
          </a:xfrm>
          <a:prstGeom prst="rect">
            <a:avLst/>
          </a:prstGeom>
        </p:spPr>
      </p:pic>
      <p:pic>
        <p:nvPicPr>
          <p:cNvPr id="6" name="Picture 5">
            <a:extLst>
              <a:ext uri="{FF2B5EF4-FFF2-40B4-BE49-F238E27FC236}">
                <a16:creationId xmlns:a16="http://schemas.microsoft.com/office/drawing/2014/main" id="{2BB56589-63D7-C702-CFF2-2583156400CE}"/>
              </a:ext>
            </a:extLst>
          </p:cNvPr>
          <p:cNvPicPr>
            <a:picLocks noChangeAspect="1"/>
          </p:cNvPicPr>
          <p:nvPr userDrawn="1"/>
        </p:nvPicPr>
        <p:blipFill>
          <a:blip r:embed="rId4"/>
          <a:stretch>
            <a:fillRect/>
          </a:stretch>
        </p:blipFill>
        <p:spPr>
          <a:xfrm>
            <a:off x="1907124" y="6041186"/>
            <a:ext cx="2268000" cy="2268000"/>
          </a:xfrm>
          <a:prstGeom prst="rect">
            <a:avLst/>
          </a:prstGeom>
        </p:spPr>
      </p:pic>
      <p:pic>
        <p:nvPicPr>
          <p:cNvPr id="7" name="Picture 6">
            <a:extLst>
              <a:ext uri="{FF2B5EF4-FFF2-40B4-BE49-F238E27FC236}">
                <a16:creationId xmlns:a16="http://schemas.microsoft.com/office/drawing/2014/main" id="{F437C9C4-7ABB-8E59-6C5B-133D21C3E51C}"/>
              </a:ext>
            </a:extLst>
          </p:cNvPr>
          <p:cNvPicPr>
            <a:picLocks noChangeAspect="1"/>
          </p:cNvPicPr>
          <p:nvPr userDrawn="1"/>
        </p:nvPicPr>
        <p:blipFill>
          <a:blip r:embed="rId3"/>
          <a:stretch>
            <a:fillRect/>
          </a:stretch>
        </p:blipFill>
        <p:spPr>
          <a:xfrm>
            <a:off x="10405277" y="-1615198"/>
            <a:ext cx="7288530" cy="2375521"/>
          </a:xfrm>
          <a:prstGeom prst="rect">
            <a:avLst/>
          </a:prstGeom>
        </p:spPr>
      </p:pic>
      <p:pic>
        <p:nvPicPr>
          <p:cNvPr id="8" name="Picture 7">
            <a:extLst>
              <a:ext uri="{FF2B5EF4-FFF2-40B4-BE49-F238E27FC236}">
                <a16:creationId xmlns:a16="http://schemas.microsoft.com/office/drawing/2014/main" id="{D7C79C3B-2B42-9528-76BE-B69E60A327BE}"/>
              </a:ext>
            </a:extLst>
          </p:cNvPr>
          <p:cNvPicPr>
            <a:picLocks noChangeAspect="1"/>
          </p:cNvPicPr>
          <p:nvPr userDrawn="1"/>
        </p:nvPicPr>
        <p:blipFill>
          <a:blip r:embed="rId5"/>
          <a:stretch>
            <a:fillRect/>
          </a:stretch>
        </p:blipFill>
        <p:spPr>
          <a:xfrm>
            <a:off x="4524248" y="6041187"/>
            <a:ext cx="12744000" cy="2376000"/>
          </a:xfrm>
          <a:prstGeom prst="rect">
            <a:avLst/>
          </a:prstGeom>
        </p:spPr>
      </p:pic>
      <p:pic>
        <p:nvPicPr>
          <p:cNvPr id="9" name="Picture 8">
            <a:extLst>
              <a:ext uri="{FF2B5EF4-FFF2-40B4-BE49-F238E27FC236}">
                <a16:creationId xmlns:a16="http://schemas.microsoft.com/office/drawing/2014/main" id="{323D1C56-C03A-98DE-1A51-C0D858B2CB70}"/>
              </a:ext>
            </a:extLst>
          </p:cNvPr>
          <p:cNvPicPr>
            <a:picLocks noChangeAspect="1"/>
          </p:cNvPicPr>
          <p:nvPr userDrawn="1"/>
        </p:nvPicPr>
        <p:blipFill>
          <a:blip r:embed="rId6"/>
          <a:stretch>
            <a:fillRect/>
          </a:stretch>
        </p:blipFill>
        <p:spPr>
          <a:xfrm>
            <a:off x="-4544455" y="-1615198"/>
            <a:ext cx="12204000" cy="2376000"/>
          </a:xfrm>
          <a:prstGeom prst="rect">
            <a:avLst/>
          </a:prstGeom>
        </p:spPr>
      </p:pic>
      <p:pic>
        <p:nvPicPr>
          <p:cNvPr id="10" name="Picture 9">
            <a:extLst>
              <a:ext uri="{FF2B5EF4-FFF2-40B4-BE49-F238E27FC236}">
                <a16:creationId xmlns:a16="http://schemas.microsoft.com/office/drawing/2014/main" id="{F24655D8-886E-A28D-B808-BD8398935ADB}"/>
              </a:ext>
            </a:extLst>
          </p:cNvPr>
          <p:cNvPicPr>
            <a:picLocks noChangeAspect="1"/>
          </p:cNvPicPr>
          <p:nvPr userDrawn="1"/>
        </p:nvPicPr>
        <p:blipFill>
          <a:blip r:embed="rId7"/>
          <a:stretch>
            <a:fillRect/>
          </a:stretch>
        </p:blipFill>
        <p:spPr>
          <a:xfrm>
            <a:off x="7898411" y="-1615198"/>
            <a:ext cx="2268000" cy="2268000"/>
          </a:xfrm>
          <a:prstGeom prst="rect">
            <a:avLst/>
          </a:prstGeom>
        </p:spPr>
      </p:pic>
      <p:cxnSp>
        <p:nvCxnSpPr>
          <p:cNvPr id="11" name="Straight Connector 10">
            <a:extLst>
              <a:ext uri="{FF2B5EF4-FFF2-40B4-BE49-F238E27FC236}">
                <a16:creationId xmlns:a16="http://schemas.microsoft.com/office/drawing/2014/main" id="{F902B608-8069-2190-359D-AB455D75FB32}"/>
              </a:ext>
            </a:extLst>
          </p:cNvPr>
          <p:cNvCxnSpPr>
            <a:cxnSpLocks/>
          </p:cNvCxnSpPr>
          <p:nvPr userDrawn="1"/>
        </p:nvCxnSpPr>
        <p:spPr>
          <a:xfrm>
            <a:off x="3346704" y="1883664"/>
            <a:ext cx="0" cy="309067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A316BDE3-A355-85BE-2FE4-D695D9FCDB04}"/>
              </a:ext>
            </a:extLst>
          </p:cNvPr>
          <p:cNvGrpSpPr/>
          <p:nvPr userDrawn="1"/>
        </p:nvGrpSpPr>
        <p:grpSpPr>
          <a:xfrm>
            <a:off x="969521" y="2851919"/>
            <a:ext cx="1875205" cy="1154162"/>
            <a:chOff x="969521" y="3101035"/>
            <a:chExt cx="1875205" cy="1154162"/>
          </a:xfrm>
        </p:grpSpPr>
        <p:pic>
          <p:nvPicPr>
            <p:cNvPr id="13" name="Picture 12">
              <a:extLst>
                <a:ext uri="{FF2B5EF4-FFF2-40B4-BE49-F238E27FC236}">
                  <a16:creationId xmlns:a16="http://schemas.microsoft.com/office/drawing/2014/main" id="{4EDA314F-0F81-FBE1-3C79-C570D258670F}"/>
                </a:ext>
              </a:extLst>
            </p:cNvPr>
            <p:cNvPicPr>
              <a:picLocks noChangeAspect="1"/>
            </p:cNvPicPr>
            <p:nvPr/>
          </p:nvPicPr>
          <p:blipFill>
            <a:blip r:embed="rId8"/>
            <a:stretch>
              <a:fillRect/>
            </a:stretch>
          </p:blipFill>
          <p:spPr>
            <a:xfrm>
              <a:off x="1155785" y="3101035"/>
              <a:ext cx="1502678" cy="655931"/>
            </a:xfrm>
            <a:prstGeom prst="rect">
              <a:avLst/>
            </a:prstGeom>
          </p:spPr>
        </p:pic>
        <p:sp>
          <p:nvSpPr>
            <p:cNvPr id="14" name="Text Placeholder 3">
              <a:extLst>
                <a:ext uri="{FF2B5EF4-FFF2-40B4-BE49-F238E27FC236}">
                  <a16:creationId xmlns:a16="http://schemas.microsoft.com/office/drawing/2014/main" id="{67055D93-5D2D-DB67-4953-B25ABD163223}"/>
                </a:ext>
              </a:extLst>
            </p:cNvPr>
            <p:cNvSpPr txBox="1">
              <a:spLocks/>
            </p:cNvSpPr>
            <p:nvPr/>
          </p:nvSpPr>
          <p:spPr>
            <a:xfrm>
              <a:off x="969521" y="3885865"/>
              <a:ext cx="1875205" cy="369332"/>
            </a:xfrm>
            <a:prstGeom prst="rect">
              <a:avLst/>
            </a:prstGeom>
          </p:spPr>
          <p:txBody>
            <a:bodyPr vert="horz" wrap="square" lIns="91440" tIns="45720" rIns="91440" bIns="4572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u="none" strike="noStrike" kern="1200" cap="none" spc="0" normalizeH="0" baseline="0" noProof="0" err="1">
                  <a:ln>
                    <a:noFill/>
                  </a:ln>
                  <a:solidFill>
                    <a:schemeClr val="bg1"/>
                  </a:solidFill>
                  <a:effectLst/>
                  <a:uLnTx/>
                  <a:uFillTx/>
                  <a:latin typeface="Gill Sans Nova" panose="020B0602020104020203" pitchFamily="34" charset="0"/>
                  <a:cs typeface="Agency FB" panose="020F0502020204030204" pitchFamily="34" charset="0"/>
                </a:rPr>
                <a:t>abacusdata.ca</a:t>
              </a:r>
              <a:endParaRPr kumimoji="0" lang="en-CA" sz="1800" b="1" u="none" strike="noStrike" kern="1200" cap="none" spc="0" normalizeH="0" baseline="0" noProof="0">
                <a:ln>
                  <a:noFill/>
                </a:ln>
                <a:solidFill>
                  <a:schemeClr val="bg1"/>
                </a:solidFill>
                <a:effectLst/>
                <a:uLnTx/>
                <a:uFillTx/>
                <a:latin typeface="Gill Sans Nova" panose="020B0602020104020203" pitchFamily="34" charset="0"/>
                <a:cs typeface="Agency FB" panose="020F0502020204030204" pitchFamily="34" charset="0"/>
              </a:endParaRPr>
            </a:p>
          </p:txBody>
        </p:sp>
      </p:grpSp>
      <p:sp>
        <p:nvSpPr>
          <p:cNvPr id="15" name="Rectangle 14">
            <a:extLst>
              <a:ext uri="{FF2B5EF4-FFF2-40B4-BE49-F238E27FC236}">
                <a16:creationId xmlns:a16="http://schemas.microsoft.com/office/drawing/2014/main" id="{8E22C9C0-4447-F104-4554-FFEC10D3F95C}"/>
              </a:ext>
            </a:extLst>
          </p:cNvPr>
          <p:cNvSpPr/>
          <p:nvPr userDrawn="1"/>
        </p:nvSpPr>
        <p:spPr>
          <a:xfrm>
            <a:off x="12191999" y="-2387600"/>
            <a:ext cx="6790937" cy="12445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F49FDF4-6D0D-7B08-D23C-677036DA5F9D}"/>
              </a:ext>
            </a:extLst>
          </p:cNvPr>
          <p:cNvSpPr/>
          <p:nvPr userDrawn="1"/>
        </p:nvSpPr>
        <p:spPr>
          <a:xfrm>
            <a:off x="-6816120" y="-2387600"/>
            <a:ext cx="6790937" cy="12445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04959B7-7E70-36D4-DF82-0B8FBFA55471}"/>
              </a:ext>
            </a:extLst>
          </p:cNvPr>
          <p:cNvSpPr/>
          <p:nvPr userDrawn="1"/>
        </p:nvSpPr>
        <p:spPr>
          <a:xfrm>
            <a:off x="-4544454" y="-7620000"/>
            <a:ext cx="17682302" cy="7619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B2C47AE-FEC3-B67C-B79D-73E6DABD9017}"/>
              </a:ext>
            </a:extLst>
          </p:cNvPr>
          <p:cNvSpPr/>
          <p:nvPr userDrawn="1"/>
        </p:nvSpPr>
        <p:spPr>
          <a:xfrm>
            <a:off x="-4544454" y="6858000"/>
            <a:ext cx="17682302" cy="76199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944634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99A38F12-06BF-472D-95F1-992773FBDEC8}" type="datetimeFigureOut">
              <a:t>9/25/2026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EBED098-752A-41AA-8E49-92F26D002647}" type="slidenum">
              <a:t>‹#›</a:t>
            </a:fld>
            <a:endParaRPr/>
          </a:p>
        </p:txBody>
      </p:sp>
    </p:spTree>
    <p:extLst>
      <p:ext uri="{BB962C8B-B14F-4D97-AF65-F5344CB8AC3E}">
        <p14:creationId xmlns:p14="http://schemas.microsoft.com/office/powerpoint/2010/main" val="40989371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151219"/>
            </a:gs>
            <a:gs pos="100000">
              <a:srgbClr val="201E30"/>
            </a:gs>
          </a:gsLst>
          <a:lin ang="54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BCF1FF-22F9-F188-D91D-B5958C7C6F50}"/>
              </a:ext>
            </a:extLst>
          </p:cNvPr>
          <p:cNvSpPr/>
          <p:nvPr userDrawn="1"/>
        </p:nvSpPr>
        <p:spPr>
          <a:xfrm>
            <a:off x="0" y="-11948"/>
            <a:ext cx="12192000" cy="6869948"/>
          </a:xfrm>
          <a:prstGeom prst="rect">
            <a:avLst/>
          </a:prstGeom>
          <a:gradFill>
            <a:gsLst>
              <a:gs pos="0">
                <a:srgbClr val="151219"/>
              </a:gs>
              <a:gs pos="100000">
                <a:srgbClr val="201E3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7716376-1591-E9A8-8D09-577A770EEC41}"/>
              </a:ext>
            </a:extLst>
          </p:cNvPr>
          <p:cNvPicPr>
            <a:picLocks noChangeAspect="1"/>
          </p:cNvPicPr>
          <p:nvPr userDrawn="1"/>
        </p:nvPicPr>
        <p:blipFill>
          <a:blip r:embed="rId2"/>
          <a:stretch>
            <a:fillRect/>
          </a:stretch>
        </p:blipFill>
        <p:spPr>
          <a:xfrm>
            <a:off x="560537" y="409993"/>
            <a:ext cx="857716" cy="374400"/>
          </a:xfrm>
          <a:prstGeom prst="rect">
            <a:avLst/>
          </a:prstGeom>
        </p:spPr>
      </p:pic>
      <p:pic>
        <p:nvPicPr>
          <p:cNvPr id="3" name="Graphic 1">
            <a:extLst>
              <a:ext uri="{FF2B5EF4-FFF2-40B4-BE49-F238E27FC236}">
                <a16:creationId xmlns:a16="http://schemas.microsoft.com/office/drawing/2014/main" id="{88E583E4-90EE-00D2-0987-FDEAF21BCC07}"/>
              </a:ext>
            </a:extLst>
          </p:cNvPr>
          <p:cNvPicPr>
            <a:picLocks noChangeAspect="1"/>
          </p:cNvPicPr>
          <p:nvPr userDrawn="1"/>
        </p:nvPicPr>
        <p:blipFill rotWithShape="1">
          <a:blip r:embed="rId3">
            <a:extLst>
              <a:ext uri="{28A0092B-C50C-407E-A947-70E740481C1C}">
                <a14:useLocalDpi xmlns:a14="http://schemas.microsoft.com/office/drawing/2010/main"/>
              </a:ext>
            </a:extLst>
          </a:blip>
          <a:srcRect r="24490"/>
          <a:stretch/>
        </p:blipFill>
        <p:spPr>
          <a:xfrm>
            <a:off x="5658105" y="-11948"/>
            <a:ext cx="6533896" cy="6869948"/>
          </a:xfrm>
          <a:prstGeom prst="rect">
            <a:avLst/>
          </a:prstGeom>
        </p:spPr>
      </p:pic>
      <p:sp>
        <p:nvSpPr>
          <p:cNvPr id="8" name="Content Placeholder 7">
            <a:extLst>
              <a:ext uri="{FF2B5EF4-FFF2-40B4-BE49-F238E27FC236}">
                <a16:creationId xmlns:a16="http://schemas.microsoft.com/office/drawing/2014/main" id="{FBD44262-C74F-2037-AB65-C9508835A7FF}"/>
              </a:ext>
            </a:extLst>
          </p:cNvPr>
          <p:cNvSpPr>
            <a:spLocks noGrp="1"/>
          </p:cNvSpPr>
          <p:nvPr>
            <p:ph sz="quarter" idx="10" hasCustomPrompt="1"/>
          </p:nvPr>
        </p:nvSpPr>
        <p:spPr>
          <a:xfrm>
            <a:off x="454457" y="1616659"/>
            <a:ext cx="4803339" cy="3357563"/>
          </a:xfrm>
          <a:prstGeom prst="rect">
            <a:avLst/>
          </a:prstGeom>
        </p:spPr>
        <p:txBody>
          <a:bodyPr anchor="ctr"/>
          <a:lstStyle>
            <a:lvl1pPr marL="0" indent="0">
              <a:buNone/>
              <a:defRPr sz="4400" b="1" i="0">
                <a:solidFill>
                  <a:schemeClr val="bg1"/>
                </a:solidFill>
                <a:latin typeface="Gill Sans Nova" panose="020B0602020104020203" pitchFamily="34" charset="0"/>
              </a:defRPr>
            </a:lvl1pPr>
          </a:lstStyle>
          <a:p>
            <a:pPr lvl="0"/>
            <a:r>
              <a:rPr lang="en-US"/>
              <a:t>Presentation title here</a:t>
            </a:r>
          </a:p>
        </p:txBody>
      </p:sp>
      <p:sp>
        <p:nvSpPr>
          <p:cNvPr id="22" name="Text Placeholder 21">
            <a:extLst>
              <a:ext uri="{FF2B5EF4-FFF2-40B4-BE49-F238E27FC236}">
                <a16:creationId xmlns:a16="http://schemas.microsoft.com/office/drawing/2014/main" id="{F40DE3CD-DD4C-3B00-78CB-BF979EA73321}"/>
              </a:ext>
            </a:extLst>
          </p:cNvPr>
          <p:cNvSpPr>
            <a:spLocks noGrp="1"/>
          </p:cNvSpPr>
          <p:nvPr>
            <p:ph type="body" sz="quarter" idx="11" hasCustomPrompt="1"/>
          </p:nvPr>
        </p:nvSpPr>
        <p:spPr>
          <a:xfrm>
            <a:off x="454457" y="6013405"/>
            <a:ext cx="3171827" cy="426399"/>
          </a:xfrm>
          <a:prstGeom prst="rect">
            <a:avLst/>
          </a:prstGeom>
        </p:spPr>
        <p:txBody>
          <a:bodyPr wrap="square">
            <a:spAutoFit/>
          </a:bodyPr>
          <a:lstStyle>
            <a:lvl1pPr marL="0" indent="0">
              <a:buNone/>
              <a:defRPr sz="2400" b="0" i="0">
                <a:solidFill>
                  <a:schemeClr val="bg1"/>
                </a:solidFill>
                <a:latin typeface="Gill Sans Nova" panose="020B0602020104020203" pitchFamily="34" charset="0"/>
              </a:defRPr>
            </a:lvl1pPr>
            <a:lvl2pPr>
              <a:defRPr sz="2400"/>
            </a:lvl2pPr>
            <a:lvl3pPr>
              <a:defRPr sz="2400"/>
            </a:lvl3pPr>
            <a:lvl4pPr>
              <a:defRPr sz="2400"/>
            </a:lvl4pPr>
            <a:lvl5pPr>
              <a:defRPr sz="2400"/>
            </a:lvl5pPr>
          </a:lstStyle>
          <a:p>
            <a:pPr lvl="0"/>
            <a:r>
              <a:rPr lang="en-US"/>
              <a:t>Date here</a:t>
            </a:r>
          </a:p>
        </p:txBody>
      </p:sp>
    </p:spTree>
    <p:extLst>
      <p:ext uri="{BB962C8B-B14F-4D97-AF65-F5344CB8AC3E}">
        <p14:creationId xmlns:p14="http://schemas.microsoft.com/office/powerpoint/2010/main" val="3450881257"/>
      </p:ext>
    </p:extLst>
  </p:cSld>
  <p:clrMapOvr>
    <a:masterClrMapping/>
  </p:clrMapOvr>
  <p:extLst>
    <p:ext uri="{DCECCB84-F9BA-43D5-87BE-67443E8EF086}">
      <p15:sldGuideLst xmlns:p15="http://schemas.microsoft.com/office/powerpoint/2012/main">
        <p15:guide id="1" orient="horz" pos="2160">
          <p15:clr>
            <a:srgbClr val="FBAE40"/>
          </p15:clr>
        </p15:guide>
        <p15:guide id="2" pos="34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image" Target="../media/image1.png"/><Relationship Id="rId2" Type="http://schemas.openxmlformats.org/officeDocument/2006/relationships/slideLayout" Target="../slideLayouts/slideLayout20.xml"/><Relationship Id="rId16"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1.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heme" Target="../theme/theme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theme" Target="../theme/theme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9" name="Rounded Rectangle 7">
            <a:extLst>
              <a:ext uri="{FF2B5EF4-FFF2-40B4-BE49-F238E27FC236}">
                <a16:creationId xmlns:a16="http://schemas.microsoft.com/office/drawing/2014/main" id="{5BB81C3E-3565-E94D-D202-BBAF39944E1A}"/>
              </a:ext>
            </a:extLst>
          </p:cNvPr>
          <p:cNvSpPr/>
          <p:nvPr userDrawn="1"/>
        </p:nvSpPr>
        <p:spPr>
          <a:xfrm>
            <a:off x="-1050" y="6467436"/>
            <a:ext cx="11683969" cy="394333"/>
          </a:xfrm>
          <a:custGeom>
            <a:avLst/>
            <a:gdLst>
              <a:gd name="connsiteX0" fmla="*/ 0 w 11880674"/>
              <a:gd name="connsiteY0" fmla="*/ 196707 h 393413"/>
              <a:gd name="connsiteX1" fmla="*/ 196707 w 11880674"/>
              <a:gd name="connsiteY1" fmla="*/ 0 h 393413"/>
              <a:gd name="connsiteX2" fmla="*/ 11683968 w 11880674"/>
              <a:gd name="connsiteY2" fmla="*/ 0 h 393413"/>
              <a:gd name="connsiteX3" fmla="*/ 11880675 w 11880674"/>
              <a:gd name="connsiteY3" fmla="*/ 196707 h 393413"/>
              <a:gd name="connsiteX4" fmla="*/ 11880674 w 11880674"/>
              <a:gd name="connsiteY4" fmla="*/ 196707 h 393413"/>
              <a:gd name="connsiteX5" fmla="*/ 11683967 w 11880674"/>
              <a:gd name="connsiteY5" fmla="*/ 393414 h 393413"/>
              <a:gd name="connsiteX6" fmla="*/ 196707 w 11880674"/>
              <a:gd name="connsiteY6" fmla="*/ 393413 h 393413"/>
              <a:gd name="connsiteX7" fmla="*/ 0 w 11880674"/>
              <a:gd name="connsiteY7" fmla="*/ 196706 h 393413"/>
              <a:gd name="connsiteX8" fmla="*/ 0 w 11880674"/>
              <a:gd name="connsiteY8" fmla="*/ 196707 h 393413"/>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56324 w 11730624"/>
              <a:gd name="connsiteY0" fmla="*/ 206232 h 393414"/>
              <a:gd name="connsiteX1" fmla="*/ 46656 w 11730624"/>
              <a:gd name="connsiteY1" fmla="*/ 0 h 393414"/>
              <a:gd name="connsiteX2" fmla="*/ 11533917 w 11730624"/>
              <a:gd name="connsiteY2" fmla="*/ 0 h 393414"/>
              <a:gd name="connsiteX3" fmla="*/ 11730624 w 11730624"/>
              <a:gd name="connsiteY3" fmla="*/ 196707 h 393414"/>
              <a:gd name="connsiteX4" fmla="*/ 11730623 w 11730624"/>
              <a:gd name="connsiteY4" fmla="*/ 196707 h 393414"/>
              <a:gd name="connsiteX5" fmla="*/ 11533916 w 11730624"/>
              <a:gd name="connsiteY5" fmla="*/ 393414 h 393414"/>
              <a:gd name="connsiteX6" fmla="*/ 46656 w 11730624"/>
              <a:gd name="connsiteY6" fmla="*/ 393413 h 393414"/>
              <a:gd name="connsiteX7" fmla="*/ 53149 w 11730624"/>
              <a:gd name="connsiteY7" fmla="*/ 285606 h 393414"/>
              <a:gd name="connsiteX8" fmla="*/ 56324 w 11730624"/>
              <a:gd name="connsiteY8" fmla="*/ 206232 h 393414"/>
              <a:gd name="connsiteX0" fmla="*/ 857360 w 12531660"/>
              <a:gd name="connsiteY0" fmla="*/ 206232 h 393414"/>
              <a:gd name="connsiteX1" fmla="*/ 847692 w 12531660"/>
              <a:gd name="connsiteY1" fmla="*/ 0 h 393414"/>
              <a:gd name="connsiteX2" fmla="*/ 12334953 w 12531660"/>
              <a:gd name="connsiteY2" fmla="*/ 0 h 393414"/>
              <a:gd name="connsiteX3" fmla="*/ 12531660 w 12531660"/>
              <a:gd name="connsiteY3" fmla="*/ 196707 h 393414"/>
              <a:gd name="connsiteX4" fmla="*/ 12531659 w 12531660"/>
              <a:gd name="connsiteY4" fmla="*/ 196707 h 393414"/>
              <a:gd name="connsiteX5" fmla="*/ 12334952 w 12531660"/>
              <a:gd name="connsiteY5" fmla="*/ 393414 h 393414"/>
              <a:gd name="connsiteX6" fmla="*/ 847692 w 12531660"/>
              <a:gd name="connsiteY6" fmla="*/ 393413 h 393414"/>
              <a:gd name="connsiteX7" fmla="*/ 857360 w 12531660"/>
              <a:gd name="connsiteY7" fmla="*/ 206232 h 393414"/>
              <a:gd name="connsiteX0" fmla="*/ 1435907 w 13119875"/>
              <a:gd name="connsiteY0" fmla="*/ 393413 h 393414"/>
              <a:gd name="connsiteX1" fmla="*/ 1435907 w 13119875"/>
              <a:gd name="connsiteY1" fmla="*/ 0 h 393414"/>
              <a:gd name="connsiteX2" fmla="*/ 12923168 w 13119875"/>
              <a:gd name="connsiteY2" fmla="*/ 0 h 393414"/>
              <a:gd name="connsiteX3" fmla="*/ 13119875 w 13119875"/>
              <a:gd name="connsiteY3" fmla="*/ 196707 h 393414"/>
              <a:gd name="connsiteX4" fmla="*/ 13119874 w 13119875"/>
              <a:gd name="connsiteY4" fmla="*/ 196707 h 393414"/>
              <a:gd name="connsiteX5" fmla="*/ 12923167 w 13119875"/>
              <a:gd name="connsiteY5" fmla="*/ 393414 h 393414"/>
              <a:gd name="connsiteX6" fmla="*/ 1435907 w 13119875"/>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850457 w 12534425"/>
              <a:gd name="connsiteY0" fmla="*/ 393413 h 393414"/>
              <a:gd name="connsiteX1" fmla="*/ 850457 w 12534425"/>
              <a:gd name="connsiteY1" fmla="*/ 0 h 393414"/>
              <a:gd name="connsiteX2" fmla="*/ 12337718 w 12534425"/>
              <a:gd name="connsiteY2" fmla="*/ 0 h 393414"/>
              <a:gd name="connsiteX3" fmla="*/ 12534425 w 12534425"/>
              <a:gd name="connsiteY3" fmla="*/ 196707 h 393414"/>
              <a:gd name="connsiteX4" fmla="*/ 12534424 w 12534425"/>
              <a:gd name="connsiteY4" fmla="*/ 196707 h 393414"/>
              <a:gd name="connsiteX5" fmla="*/ 12337717 w 12534425"/>
              <a:gd name="connsiteY5" fmla="*/ 393414 h 393414"/>
              <a:gd name="connsiteX6" fmla="*/ 850457 w 12534425"/>
              <a:gd name="connsiteY6" fmla="*/ 393413 h 393414"/>
              <a:gd name="connsiteX0" fmla="*/ 1 w 11683969"/>
              <a:gd name="connsiteY0" fmla="*/ 394332 h 394333"/>
              <a:gd name="connsiteX1" fmla="*/ 1 w 11683969"/>
              <a:gd name="connsiteY1" fmla="*/ 919 h 394333"/>
              <a:gd name="connsiteX2" fmla="*/ 11487262 w 11683969"/>
              <a:gd name="connsiteY2" fmla="*/ 919 h 394333"/>
              <a:gd name="connsiteX3" fmla="*/ 11683969 w 11683969"/>
              <a:gd name="connsiteY3" fmla="*/ 197626 h 394333"/>
              <a:gd name="connsiteX4" fmla="*/ 11683968 w 11683969"/>
              <a:gd name="connsiteY4" fmla="*/ 197626 h 394333"/>
              <a:gd name="connsiteX5" fmla="*/ 11487261 w 11683969"/>
              <a:gd name="connsiteY5" fmla="*/ 394333 h 394333"/>
              <a:gd name="connsiteX6" fmla="*/ 1 w 11683969"/>
              <a:gd name="connsiteY6" fmla="*/ 394332 h 39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83969" h="394333">
                <a:moveTo>
                  <a:pt x="1" y="394332"/>
                </a:moveTo>
                <a:cubicBezTo>
                  <a:pt x="2036" y="394332"/>
                  <a:pt x="-18" y="2988"/>
                  <a:pt x="1" y="919"/>
                </a:cubicBezTo>
                <a:cubicBezTo>
                  <a:pt x="20" y="-1150"/>
                  <a:pt x="7658175" y="919"/>
                  <a:pt x="11487262" y="919"/>
                </a:cubicBezTo>
                <a:cubicBezTo>
                  <a:pt x="11595900" y="919"/>
                  <a:pt x="11683969" y="88988"/>
                  <a:pt x="11683969" y="197626"/>
                </a:cubicBezTo>
                <a:lnTo>
                  <a:pt x="11683968" y="197626"/>
                </a:lnTo>
                <a:cubicBezTo>
                  <a:pt x="11683968" y="306264"/>
                  <a:pt x="11595899" y="394333"/>
                  <a:pt x="11487261" y="394333"/>
                </a:cubicBezTo>
                <a:lnTo>
                  <a:pt x="1" y="39433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0C547AE-9C2B-F256-7844-099DBFFD75B9}"/>
              </a:ext>
            </a:extLst>
          </p:cNvPr>
          <p:cNvSpPr/>
          <p:nvPr userDrawn="1"/>
        </p:nvSpPr>
        <p:spPr>
          <a:xfrm>
            <a:off x="11802355" y="6468355"/>
            <a:ext cx="389645" cy="38964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51F85237-C131-2F8C-CFA0-684F4AD157B2}"/>
              </a:ext>
            </a:extLst>
          </p:cNvPr>
          <p:cNvSpPr txBox="1">
            <a:spLocks/>
          </p:cNvSpPr>
          <p:nvPr userDrawn="1"/>
        </p:nvSpPr>
        <p:spPr>
          <a:xfrm>
            <a:off x="11730445" y="6469922"/>
            <a:ext cx="514610" cy="39341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126C574C-1EDA-B84E-9D9B-8F0DB25291E6}" type="slidenum">
              <a:rPr lang="en-US" sz="900" b="1" smtClean="0">
                <a:latin typeface="Gill Sans Nova" panose="020B0602020104020203" pitchFamily="34" charset="0"/>
              </a:rPr>
              <a:pPr algn="ctr"/>
              <a:t>‹#›</a:t>
            </a:fld>
            <a:endParaRPr lang="en-US" sz="900" b="1">
              <a:latin typeface="Gill Sans Nova" panose="020B0602020104020203" pitchFamily="34" charset="0"/>
            </a:endParaRPr>
          </a:p>
        </p:txBody>
      </p:sp>
      <p:pic>
        <p:nvPicPr>
          <p:cNvPr id="12" name="Picture 11" descr="A picture containing icon&#10;&#10;Description automatically generated">
            <a:extLst>
              <a:ext uri="{FF2B5EF4-FFF2-40B4-BE49-F238E27FC236}">
                <a16:creationId xmlns:a16="http://schemas.microsoft.com/office/drawing/2014/main" id="{D45B8691-34DD-150B-5A77-CA94688259DB}"/>
              </a:ext>
            </a:extLst>
          </p:cNvPr>
          <p:cNvPicPr>
            <a:picLocks noChangeAspect="1"/>
          </p:cNvPicPr>
          <p:nvPr userDrawn="1"/>
        </p:nvPicPr>
        <p:blipFill>
          <a:blip r:embed="rId20">
            <a:extLst>
              <a:ext uri="{28A0092B-C50C-407E-A947-70E740481C1C}">
                <a14:useLocalDpi xmlns:a14="http://schemas.microsoft.com/office/drawing/2010/main"/>
              </a:ext>
            </a:extLst>
          </a:blip>
          <a:stretch>
            <a:fillRect/>
          </a:stretch>
        </p:blipFill>
        <p:spPr>
          <a:xfrm>
            <a:off x="241673" y="6566037"/>
            <a:ext cx="355247" cy="197131"/>
          </a:xfrm>
          <a:prstGeom prst="rect">
            <a:avLst/>
          </a:prstGeom>
        </p:spPr>
      </p:pic>
      <p:sp>
        <p:nvSpPr>
          <p:cNvPr id="2" name="Text Placeholder 12">
            <a:extLst>
              <a:ext uri="{FF2B5EF4-FFF2-40B4-BE49-F238E27FC236}">
                <a16:creationId xmlns:a16="http://schemas.microsoft.com/office/drawing/2014/main" id="{22FC612D-94FA-0229-B1CD-7CD65C400188}"/>
              </a:ext>
            </a:extLst>
          </p:cNvPr>
          <p:cNvSpPr txBox="1">
            <a:spLocks/>
          </p:cNvSpPr>
          <p:nvPr userDrawn="1"/>
        </p:nvSpPr>
        <p:spPr>
          <a:xfrm>
            <a:off x="608790" y="6570761"/>
            <a:ext cx="8747125" cy="1956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chemeClr val="tx1"/>
                </a:solidFill>
                <a:latin typeface="Gill Sans Nova" panose="020B060202010402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LUNG FOUNDATION  |  ABACUS DATA</a:t>
            </a:r>
          </a:p>
        </p:txBody>
      </p:sp>
    </p:spTree>
    <p:extLst>
      <p:ext uri="{BB962C8B-B14F-4D97-AF65-F5344CB8AC3E}">
        <p14:creationId xmlns:p14="http://schemas.microsoft.com/office/powerpoint/2010/main" val="266441499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81" r:id="rId4"/>
    <p:sldLayoutId id="2147483775" r:id="rId5"/>
    <p:sldLayoutId id="2147483776" r:id="rId6"/>
    <p:sldLayoutId id="2147483777" r:id="rId7"/>
    <p:sldLayoutId id="2147483794" r:id="rId8"/>
    <p:sldLayoutId id="2147483799" r:id="rId9"/>
    <p:sldLayoutId id="2147483800" r:id="rId10"/>
    <p:sldLayoutId id="2147483801" r:id="rId11"/>
    <p:sldLayoutId id="2147483802" r:id="rId12"/>
    <p:sldLayoutId id="2147483803" r:id="rId13"/>
    <p:sldLayoutId id="2147483797" r:id="rId14"/>
    <p:sldLayoutId id="2147483804" r:id="rId15"/>
    <p:sldLayoutId id="2147483778" r:id="rId16"/>
    <p:sldLayoutId id="2147483779" r:id="rId17"/>
    <p:sldLayoutId id="214748378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151219"/>
            </a:gs>
            <a:gs pos="100000">
              <a:srgbClr val="201E30"/>
            </a:gs>
          </a:gsLst>
          <a:lin ang="5400000" scaled="1"/>
        </a:grad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60EB2A30-BDB0-416E-0295-F4A4B031C4E3}"/>
              </a:ext>
            </a:extLst>
          </p:cNvPr>
          <p:cNvSpPr/>
          <p:nvPr userDrawn="1"/>
        </p:nvSpPr>
        <p:spPr>
          <a:xfrm>
            <a:off x="11802355" y="6468355"/>
            <a:ext cx="389645" cy="38964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a:extLst>
              <a:ext uri="{FF2B5EF4-FFF2-40B4-BE49-F238E27FC236}">
                <a16:creationId xmlns:a16="http://schemas.microsoft.com/office/drawing/2014/main" id="{D584ECBB-92ED-61EA-43A1-762CBDF3A91A}"/>
              </a:ext>
            </a:extLst>
          </p:cNvPr>
          <p:cNvSpPr txBox="1">
            <a:spLocks/>
          </p:cNvSpPr>
          <p:nvPr userDrawn="1"/>
        </p:nvSpPr>
        <p:spPr>
          <a:xfrm>
            <a:off x="11730445" y="6469922"/>
            <a:ext cx="514610" cy="39341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126C574C-1EDA-B84E-9D9B-8F0DB25291E6}" type="slidenum">
              <a:rPr lang="en-US" sz="900" b="1" smtClean="0">
                <a:latin typeface="Gill Sans Nova" panose="020B0602020104020203" pitchFamily="34" charset="0"/>
              </a:rPr>
              <a:pPr algn="ctr"/>
              <a:t>‹#›</a:t>
            </a:fld>
            <a:endParaRPr lang="en-US" sz="900" b="1">
              <a:latin typeface="Gill Sans Nova" panose="020B0602020104020203" pitchFamily="34" charset="0"/>
            </a:endParaRPr>
          </a:p>
        </p:txBody>
      </p:sp>
      <p:sp>
        <p:nvSpPr>
          <p:cNvPr id="8" name="Rounded Rectangle 7">
            <a:extLst>
              <a:ext uri="{FF2B5EF4-FFF2-40B4-BE49-F238E27FC236}">
                <a16:creationId xmlns:a16="http://schemas.microsoft.com/office/drawing/2014/main" id="{81338CCB-F446-B2BC-03AF-B7B67E3808B6}"/>
              </a:ext>
            </a:extLst>
          </p:cNvPr>
          <p:cNvSpPr/>
          <p:nvPr userDrawn="1"/>
        </p:nvSpPr>
        <p:spPr>
          <a:xfrm>
            <a:off x="-1050" y="6467436"/>
            <a:ext cx="11683969" cy="394333"/>
          </a:xfrm>
          <a:custGeom>
            <a:avLst/>
            <a:gdLst>
              <a:gd name="connsiteX0" fmla="*/ 0 w 11880674"/>
              <a:gd name="connsiteY0" fmla="*/ 196707 h 393413"/>
              <a:gd name="connsiteX1" fmla="*/ 196707 w 11880674"/>
              <a:gd name="connsiteY1" fmla="*/ 0 h 393413"/>
              <a:gd name="connsiteX2" fmla="*/ 11683968 w 11880674"/>
              <a:gd name="connsiteY2" fmla="*/ 0 h 393413"/>
              <a:gd name="connsiteX3" fmla="*/ 11880675 w 11880674"/>
              <a:gd name="connsiteY3" fmla="*/ 196707 h 393413"/>
              <a:gd name="connsiteX4" fmla="*/ 11880674 w 11880674"/>
              <a:gd name="connsiteY4" fmla="*/ 196707 h 393413"/>
              <a:gd name="connsiteX5" fmla="*/ 11683967 w 11880674"/>
              <a:gd name="connsiteY5" fmla="*/ 393414 h 393413"/>
              <a:gd name="connsiteX6" fmla="*/ 196707 w 11880674"/>
              <a:gd name="connsiteY6" fmla="*/ 393413 h 393413"/>
              <a:gd name="connsiteX7" fmla="*/ 0 w 11880674"/>
              <a:gd name="connsiteY7" fmla="*/ 196706 h 393413"/>
              <a:gd name="connsiteX8" fmla="*/ 0 w 11880674"/>
              <a:gd name="connsiteY8" fmla="*/ 196707 h 393413"/>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56324 w 11730624"/>
              <a:gd name="connsiteY0" fmla="*/ 206232 h 393414"/>
              <a:gd name="connsiteX1" fmla="*/ 46656 w 11730624"/>
              <a:gd name="connsiteY1" fmla="*/ 0 h 393414"/>
              <a:gd name="connsiteX2" fmla="*/ 11533917 w 11730624"/>
              <a:gd name="connsiteY2" fmla="*/ 0 h 393414"/>
              <a:gd name="connsiteX3" fmla="*/ 11730624 w 11730624"/>
              <a:gd name="connsiteY3" fmla="*/ 196707 h 393414"/>
              <a:gd name="connsiteX4" fmla="*/ 11730623 w 11730624"/>
              <a:gd name="connsiteY4" fmla="*/ 196707 h 393414"/>
              <a:gd name="connsiteX5" fmla="*/ 11533916 w 11730624"/>
              <a:gd name="connsiteY5" fmla="*/ 393414 h 393414"/>
              <a:gd name="connsiteX6" fmla="*/ 46656 w 11730624"/>
              <a:gd name="connsiteY6" fmla="*/ 393413 h 393414"/>
              <a:gd name="connsiteX7" fmla="*/ 53149 w 11730624"/>
              <a:gd name="connsiteY7" fmla="*/ 285606 h 393414"/>
              <a:gd name="connsiteX8" fmla="*/ 56324 w 11730624"/>
              <a:gd name="connsiteY8" fmla="*/ 206232 h 393414"/>
              <a:gd name="connsiteX0" fmla="*/ 857360 w 12531660"/>
              <a:gd name="connsiteY0" fmla="*/ 206232 h 393414"/>
              <a:gd name="connsiteX1" fmla="*/ 847692 w 12531660"/>
              <a:gd name="connsiteY1" fmla="*/ 0 h 393414"/>
              <a:gd name="connsiteX2" fmla="*/ 12334953 w 12531660"/>
              <a:gd name="connsiteY2" fmla="*/ 0 h 393414"/>
              <a:gd name="connsiteX3" fmla="*/ 12531660 w 12531660"/>
              <a:gd name="connsiteY3" fmla="*/ 196707 h 393414"/>
              <a:gd name="connsiteX4" fmla="*/ 12531659 w 12531660"/>
              <a:gd name="connsiteY4" fmla="*/ 196707 h 393414"/>
              <a:gd name="connsiteX5" fmla="*/ 12334952 w 12531660"/>
              <a:gd name="connsiteY5" fmla="*/ 393414 h 393414"/>
              <a:gd name="connsiteX6" fmla="*/ 847692 w 12531660"/>
              <a:gd name="connsiteY6" fmla="*/ 393413 h 393414"/>
              <a:gd name="connsiteX7" fmla="*/ 857360 w 12531660"/>
              <a:gd name="connsiteY7" fmla="*/ 206232 h 393414"/>
              <a:gd name="connsiteX0" fmla="*/ 1435907 w 13119875"/>
              <a:gd name="connsiteY0" fmla="*/ 393413 h 393414"/>
              <a:gd name="connsiteX1" fmla="*/ 1435907 w 13119875"/>
              <a:gd name="connsiteY1" fmla="*/ 0 h 393414"/>
              <a:gd name="connsiteX2" fmla="*/ 12923168 w 13119875"/>
              <a:gd name="connsiteY2" fmla="*/ 0 h 393414"/>
              <a:gd name="connsiteX3" fmla="*/ 13119875 w 13119875"/>
              <a:gd name="connsiteY3" fmla="*/ 196707 h 393414"/>
              <a:gd name="connsiteX4" fmla="*/ 13119874 w 13119875"/>
              <a:gd name="connsiteY4" fmla="*/ 196707 h 393414"/>
              <a:gd name="connsiteX5" fmla="*/ 12923167 w 13119875"/>
              <a:gd name="connsiteY5" fmla="*/ 393414 h 393414"/>
              <a:gd name="connsiteX6" fmla="*/ 1435907 w 13119875"/>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850457 w 12534425"/>
              <a:gd name="connsiteY0" fmla="*/ 393413 h 393414"/>
              <a:gd name="connsiteX1" fmla="*/ 850457 w 12534425"/>
              <a:gd name="connsiteY1" fmla="*/ 0 h 393414"/>
              <a:gd name="connsiteX2" fmla="*/ 12337718 w 12534425"/>
              <a:gd name="connsiteY2" fmla="*/ 0 h 393414"/>
              <a:gd name="connsiteX3" fmla="*/ 12534425 w 12534425"/>
              <a:gd name="connsiteY3" fmla="*/ 196707 h 393414"/>
              <a:gd name="connsiteX4" fmla="*/ 12534424 w 12534425"/>
              <a:gd name="connsiteY4" fmla="*/ 196707 h 393414"/>
              <a:gd name="connsiteX5" fmla="*/ 12337717 w 12534425"/>
              <a:gd name="connsiteY5" fmla="*/ 393414 h 393414"/>
              <a:gd name="connsiteX6" fmla="*/ 850457 w 12534425"/>
              <a:gd name="connsiteY6" fmla="*/ 393413 h 393414"/>
              <a:gd name="connsiteX0" fmla="*/ 1 w 11683969"/>
              <a:gd name="connsiteY0" fmla="*/ 394332 h 394333"/>
              <a:gd name="connsiteX1" fmla="*/ 1 w 11683969"/>
              <a:gd name="connsiteY1" fmla="*/ 919 h 394333"/>
              <a:gd name="connsiteX2" fmla="*/ 11487262 w 11683969"/>
              <a:gd name="connsiteY2" fmla="*/ 919 h 394333"/>
              <a:gd name="connsiteX3" fmla="*/ 11683969 w 11683969"/>
              <a:gd name="connsiteY3" fmla="*/ 197626 h 394333"/>
              <a:gd name="connsiteX4" fmla="*/ 11683968 w 11683969"/>
              <a:gd name="connsiteY4" fmla="*/ 197626 h 394333"/>
              <a:gd name="connsiteX5" fmla="*/ 11487261 w 11683969"/>
              <a:gd name="connsiteY5" fmla="*/ 394333 h 394333"/>
              <a:gd name="connsiteX6" fmla="*/ 1 w 11683969"/>
              <a:gd name="connsiteY6" fmla="*/ 394332 h 39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83969" h="394333">
                <a:moveTo>
                  <a:pt x="1" y="394332"/>
                </a:moveTo>
                <a:cubicBezTo>
                  <a:pt x="2036" y="394332"/>
                  <a:pt x="-18" y="2988"/>
                  <a:pt x="1" y="919"/>
                </a:cubicBezTo>
                <a:cubicBezTo>
                  <a:pt x="20" y="-1150"/>
                  <a:pt x="7658175" y="919"/>
                  <a:pt x="11487262" y="919"/>
                </a:cubicBezTo>
                <a:cubicBezTo>
                  <a:pt x="11595900" y="919"/>
                  <a:pt x="11683969" y="88988"/>
                  <a:pt x="11683969" y="197626"/>
                </a:cubicBezTo>
                <a:lnTo>
                  <a:pt x="11683968" y="197626"/>
                </a:lnTo>
                <a:cubicBezTo>
                  <a:pt x="11683968" y="306264"/>
                  <a:pt x="11595899" y="394333"/>
                  <a:pt x="11487261" y="394333"/>
                </a:cubicBezTo>
                <a:lnTo>
                  <a:pt x="1" y="39433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icon&#10;&#10;Description automatically generated">
            <a:extLst>
              <a:ext uri="{FF2B5EF4-FFF2-40B4-BE49-F238E27FC236}">
                <a16:creationId xmlns:a16="http://schemas.microsoft.com/office/drawing/2014/main" id="{EDD09DEF-423F-3CFC-79CC-FB367E7BED53}"/>
              </a:ext>
            </a:extLst>
          </p:cNvPr>
          <p:cNvPicPr>
            <a:picLocks noChangeAspect="1"/>
          </p:cNvPicPr>
          <p:nvPr userDrawn="1"/>
        </p:nvPicPr>
        <p:blipFill>
          <a:blip r:embed="rId17">
            <a:extLst>
              <a:ext uri="{28A0092B-C50C-407E-A947-70E740481C1C}">
                <a14:useLocalDpi xmlns:a14="http://schemas.microsoft.com/office/drawing/2010/main"/>
              </a:ext>
            </a:extLst>
          </a:blip>
          <a:stretch>
            <a:fillRect/>
          </a:stretch>
        </p:blipFill>
        <p:spPr>
          <a:xfrm>
            <a:off x="241673" y="6575193"/>
            <a:ext cx="355247" cy="197131"/>
          </a:xfrm>
          <a:prstGeom prst="rect">
            <a:avLst/>
          </a:prstGeom>
        </p:spPr>
      </p:pic>
      <p:sp>
        <p:nvSpPr>
          <p:cNvPr id="2" name="Text Placeholder 12">
            <a:extLst>
              <a:ext uri="{FF2B5EF4-FFF2-40B4-BE49-F238E27FC236}">
                <a16:creationId xmlns:a16="http://schemas.microsoft.com/office/drawing/2014/main" id="{B5D9DBAC-2280-91B9-3388-4ECB0E5F0CD7}"/>
              </a:ext>
            </a:extLst>
          </p:cNvPr>
          <p:cNvSpPr txBox="1">
            <a:spLocks/>
          </p:cNvSpPr>
          <p:nvPr userDrawn="1"/>
        </p:nvSpPr>
        <p:spPr>
          <a:xfrm>
            <a:off x="608790" y="6570761"/>
            <a:ext cx="8747125" cy="1956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chemeClr val="tx1"/>
                </a:solidFill>
                <a:latin typeface="Gill Sans Nova" panose="020B060202010402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LUNG FOUNDATION  |  ABACUS DATA</a:t>
            </a:r>
          </a:p>
        </p:txBody>
      </p:sp>
    </p:spTree>
    <p:extLst>
      <p:ext uri="{BB962C8B-B14F-4D97-AF65-F5344CB8AC3E}">
        <p14:creationId xmlns:p14="http://schemas.microsoft.com/office/powerpoint/2010/main" val="3125339171"/>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5" r:id="rId8"/>
    <p:sldLayoutId id="2147483798" r:id="rId9"/>
    <p:sldLayoutId id="2147483790" r:id="rId10"/>
    <p:sldLayoutId id="2147483791" r:id="rId11"/>
    <p:sldLayoutId id="2147483805" r:id="rId12"/>
    <p:sldLayoutId id="2147483792" r:id="rId13"/>
    <p:sldLayoutId id="2147483846" r:id="rId14"/>
    <p:sldLayoutId id="214748384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9" name="Rounded Rectangle 7">
            <a:extLst>
              <a:ext uri="{FF2B5EF4-FFF2-40B4-BE49-F238E27FC236}">
                <a16:creationId xmlns:a16="http://schemas.microsoft.com/office/drawing/2014/main" id="{5BB81C3E-3565-E94D-D202-BBAF39944E1A}"/>
              </a:ext>
            </a:extLst>
          </p:cNvPr>
          <p:cNvSpPr/>
          <p:nvPr userDrawn="1"/>
        </p:nvSpPr>
        <p:spPr>
          <a:xfrm>
            <a:off x="-1050" y="6467436"/>
            <a:ext cx="11683969" cy="394333"/>
          </a:xfrm>
          <a:custGeom>
            <a:avLst/>
            <a:gdLst>
              <a:gd name="connsiteX0" fmla="*/ 0 w 11880674"/>
              <a:gd name="connsiteY0" fmla="*/ 196707 h 393413"/>
              <a:gd name="connsiteX1" fmla="*/ 196707 w 11880674"/>
              <a:gd name="connsiteY1" fmla="*/ 0 h 393413"/>
              <a:gd name="connsiteX2" fmla="*/ 11683968 w 11880674"/>
              <a:gd name="connsiteY2" fmla="*/ 0 h 393413"/>
              <a:gd name="connsiteX3" fmla="*/ 11880675 w 11880674"/>
              <a:gd name="connsiteY3" fmla="*/ 196707 h 393413"/>
              <a:gd name="connsiteX4" fmla="*/ 11880674 w 11880674"/>
              <a:gd name="connsiteY4" fmla="*/ 196707 h 393413"/>
              <a:gd name="connsiteX5" fmla="*/ 11683967 w 11880674"/>
              <a:gd name="connsiteY5" fmla="*/ 393414 h 393413"/>
              <a:gd name="connsiteX6" fmla="*/ 196707 w 11880674"/>
              <a:gd name="connsiteY6" fmla="*/ 393413 h 393413"/>
              <a:gd name="connsiteX7" fmla="*/ 0 w 11880674"/>
              <a:gd name="connsiteY7" fmla="*/ 196706 h 393413"/>
              <a:gd name="connsiteX8" fmla="*/ 0 w 11880674"/>
              <a:gd name="connsiteY8" fmla="*/ 196707 h 393413"/>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56324 w 11730624"/>
              <a:gd name="connsiteY0" fmla="*/ 206232 h 393414"/>
              <a:gd name="connsiteX1" fmla="*/ 46656 w 11730624"/>
              <a:gd name="connsiteY1" fmla="*/ 0 h 393414"/>
              <a:gd name="connsiteX2" fmla="*/ 11533917 w 11730624"/>
              <a:gd name="connsiteY2" fmla="*/ 0 h 393414"/>
              <a:gd name="connsiteX3" fmla="*/ 11730624 w 11730624"/>
              <a:gd name="connsiteY3" fmla="*/ 196707 h 393414"/>
              <a:gd name="connsiteX4" fmla="*/ 11730623 w 11730624"/>
              <a:gd name="connsiteY4" fmla="*/ 196707 h 393414"/>
              <a:gd name="connsiteX5" fmla="*/ 11533916 w 11730624"/>
              <a:gd name="connsiteY5" fmla="*/ 393414 h 393414"/>
              <a:gd name="connsiteX6" fmla="*/ 46656 w 11730624"/>
              <a:gd name="connsiteY6" fmla="*/ 393413 h 393414"/>
              <a:gd name="connsiteX7" fmla="*/ 53149 w 11730624"/>
              <a:gd name="connsiteY7" fmla="*/ 285606 h 393414"/>
              <a:gd name="connsiteX8" fmla="*/ 56324 w 11730624"/>
              <a:gd name="connsiteY8" fmla="*/ 206232 h 393414"/>
              <a:gd name="connsiteX0" fmla="*/ 857360 w 12531660"/>
              <a:gd name="connsiteY0" fmla="*/ 206232 h 393414"/>
              <a:gd name="connsiteX1" fmla="*/ 847692 w 12531660"/>
              <a:gd name="connsiteY1" fmla="*/ 0 h 393414"/>
              <a:gd name="connsiteX2" fmla="*/ 12334953 w 12531660"/>
              <a:gd name="connsiteY2" fmla="*/ 0 h 393414"/>
              <a:gd name="connsiteX3" fmla="*/ 12531660 w 12531660"/>
              <a:gd name="connsiteY3" fmla="*/ 196707 h 393414"/>
              <a:gd name="connsiteX4" fmla="*/ 12531659 w 12531660"/>
              <a:gd name="connsiteY4" fmla="*/ 196707 h 393414"/>
              <a:gd name="connsiteX5" fmla="*/ 12334952 w 12531660"/>
              <a:gd name="connsiteY5" fmla="*/ 393414 h 393414"/>
              <a:gd name="connsiteX6" fmla="*/ 847692 w 12531660"/>
              <a:gd name="connsiteY6" fmla="*/ 393413 h 393414"/>
              <a:gd name="connsiteX7" fmla="*/ 857360 w 12531660"/>
              <a:gd name="connsiteY7" fmla="*/ 206232 h 393414"/>
              <a:gd name="connsiteX0" fmla="*/ 1435907 w 13119875"/>
              <a:gd name="connsiteY0" fmla="*/ 393413 h 393414"/>
              <a:gd name="connsiteX1" fmla="*/ 1435907 w 13119875"/>
              <a:gd name="connsiteY1" fmla="*/ 0 h 393414"/>
              <a:gd name="connsiteX2" fmla="*/ 12923168 w 13119875"/>
              <a:gd name="connsiteY2" fmla="*/ 0 h 393414"/>
              <a:gd name="connsiteX3" fmla="*/ 13119875 w 13119875"/>
              <a:gd name="connsiteY3" fmla="*/ 196707 h 393414"/>
              <a:gd name="connsiteX4" fmla="*/ 13119874 w 13119875"/>
              <a:gd name="connsiteY4" fmla="*/ 196707 h 393414"/>
              <a:gd name="connsiteX5" fmla="*/ 12923167 w 13119875"/>
              <a:gd name="connsiteY5" fmla="*/ 393414 h 393414"/>
              <a:gd name="connsiteX6" fmla="*/ 1435907 w 13119875"/>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850457 w 12534425"/>
              <a:gd name="connsiteY0" fmla="*/ 393413 h 393414"/>
              <a:gd name="connsiteX1" fmla="*/ 850457 w 12534425"/>
              <a:gd name="connsiteY1" fmla="*/ 0 h 393414"/>
              <a:gd name="connsiteX2" fmla="*/ 12337718 w 12534425"/>
              <a:gd name="connsiteY2" fmla="*/ 0 h 393414"/>
              <a:gd name="connsiteX3" fmla="*/ 12534425 w 12534425"/>
              <a:gd name="connsiteY3" fmla="*/ 196707 h 393414"/>
              <a:gd name="connsiteX4" fmla="*/ 12534424 w 12534425"/>
              <a:gd name="connsiteY4" fmla="*/ 196707 h 393414"/>
              <a:gd name="connsiteX5" fmla="*/ 12337717 w 12534425"/>
              <a:gd name="connsiteY5" fmla="*/ 393414 h 393414"/>
              <a:gd name="connsiteX6" fmla="*/ 850457 w 12534425"/>
              <a:gd name="connsiteY6" fmla="*/ 393413 h 393414"/>
              <a:gd name="connsiteX0" fmla="*/ 1 w 11683969"/>
              <a:gd name="connsiteY0" fmla="*/ 394332 h 394333"/>
              <a:gd name="connsiteX1" fmla="*/ 1 w 11683969"/>
              <a:gd name="connsiteY1" fmla="*/ 919 h 394333"/>
              <a:gd name="connsiteX2" fmla="*/ 11487262 w 11683969"/>
              <a:gd name="connsiteY2" fmla="*/ 919 h 394333"/>
              <a:gd name="connsiteX3" fmla="*/ 11683969 w 11683969"/>
              <a:gd name="connsiteY3" fmla="*/ 197626 h 394333"/>
              <a:gd name="connsiteX4" fmla="*/ 11683968 w 11683969"/>
              <a:gd name="connsiteY4" fmla="*/ 197626 h 394333"/>
              <a:gd name="connsiteX5" fmla="*/ 11487261 w 11683969"/>
              <a:gd name="connsiteY5" fmla="*/ 394333 h 394333"/>
              <a:gd name="connsiteX6" fmla="*/ 1 w 11683969"/>
              <a:gd name="connsiteY6" fmla="*/ 394332 h 39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83969" h="394333">
                <a:moveTo>
                  <a:pt x="1" y="394332"/>
                </a:moveTo>
                <a:cubicBezTo>
                  <a:pt x="2036" y="394332"/>
                  <a:pt x="-18" y="2988"/>
                  <a:pt x="1" y="919"/>
                </a:cubicBezTo>
                <a:cubicBezTo>
                  <a:pt x="20" y="-1150"/>
                  <a:pt x="7658175" y="919"/>
                  <a:pt x="11487262" y="919"/>
                </a:cubicBezTo>
                <a:cubicBezTo>
                  <a:pt x="11595900" y="919"/>
                  <a:pt x="11683969" y="88988"/>
                  <a:pt x="11683969" y="197626"/>
                </a:cubicBezTo>
                <a:lnTo>
                  <a:pt x="11683968" y="197626"/>
                </a:lnTo>
                <a:cubicBezTo>
                  <a:pt x="11683968" y="306264"/>
                  <a:pt x="11595899" y="394333"/>
                  <a:pt x="11487261" y="394333"/>
                </a:cubicBezTo>
                <a:lnTo>
                  <a:pt x="1" y="39433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0C547AE-9C2B-F256-7844-099DBFFD75B9}"/>
              </a:ext>
            </a:extLst>
          </p:cNvPr>
          <p:cNvSpPr/>
          <p:nvPr userDrawn="1"/>
        </p:nvSpPr>
        <p:spPr>
          <a:xfrm>
            <a:off x="11802355" y="6468355"/>
            <a:ext cx="389645" cy="38964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51F85237-C131-2F8C-CFA0-684F4AD157B2}"/>
              </a:ext>
            </a:extLst>
          </p:cNvPr>
          <p:cNvSpPr txBox="1">
            <a:spLocks/>
          </p:cNvSpPr>
          <p:nvPr userDrawn="1"/>
        </p:nvSpPr>
        <p:spPr>
          <a:xfrm>
            <a:off x="11730445" y="6469922"/>
            <a:ext cx="514610" cy="39341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126C574C-1EDA-B84E-9D9B-8F0DB25291E6}" type="slidenum">
              <a:rPr lang="en-US" sz="900" b="1" smtClean="0">
                <a:latin typeface="Gill Sans Nova" panose="020B0602020104020203" pitchFamily="34" charset="0"/>
              </a:rPr>
              <a:pPr algn="ctr"/>
              <a:t>‹#›</a:t>
            </a:fld>
            <a:endParaRPr lang="en-US" sz="900" b="1">
              <a:latin typeface="Gill Sans Nova" panose="020B0602020104020203" pitchFamily="34" charset="0"/>
            </a:endParaRPr>
          </a:p>
        </p:txBody>
      </p:sp>
      <p:pic>
        <p:nvPicPr>
          <p:cNvPr id="12" name="Picture 11" descr="A picture containing icon&#10;&#10;Description automatically generated">
            <a:extLst>
              <a:ext uri="{FF2B5EF4-FFF2-40B4-BE49-F238E27FC236}">
                <a16:creationId xmlns:a16="http://schemas.microsoft.com/office/drawing/2014/main" id="{D45B8691-34DD-150B-5A77-CA94688259DB}"/>
              </a:ext>
            </a:extLst>
          </p:cNvPr>
          <p:cNvPicPr>
            <a:picLocks noChangeAspect="1"/>
          </p:cNvPicPr>
          <p:nvPr userDrawn="1"/>
        </p:nvPicPr>
        <p:blipFill>
          <a:blip r:embed="rId20">
            <a:extLst>
              <a:ext uri="{28A0092B-C50C-407E-A947-70E740481C1C}">
                <a14:useLocalDpi xmlns:a14="http://schemas.microsoft.com/office/drawing/2010/main"/>
              </a:ext>
            </a:extLst>
          </a:blip>
          <a:stretch>
            <a:fillRect/>
          </a:stretch>
        </p:blipFill>
        <p:spPr>
          <a:xfrm>
            <a:off x="241673" y="6566037"/>
            <a:ext cx="355247" cy="197131"/>
          </a:xfrm>
          <a:prstGeom prst="rect">
            <a:avLst/>
          </a:prstGeom>
        </p:spPr>
      </p:pic>
      <p:sp>
        <p:nvSpPr>
          <p:cNvPr id="2" name="Text Placeholder 12">
            <a:extLst>
              <a:ext uri="{FF2B5EF4-FFF2-40B4-BE49-F238E27FC236}">
                <a16:creationId xmlns:a16="http://schemas.microsoft.com/office/drawing/2014/main" id="{22FC612D-94FA-0229-B1CD-7CD65C400188}"/>
              </a:ext>
            </a:extLst>
          </p:cNvPr>
          <p:cNvSpPr txBox="1">
            <a:spLocks/>
          </p:cNvSpPr>
          <p:nvPr userDrawn="1"/>
        </p:nvSpPr>
        <p:spPr>
          <a:xfrm>
            <a:off x="608790" y="6570761"/>
            <a:ext cx="8747125" cy="1956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chemeClr val="tx1"/>
                </a:solidFill>
                <a:latin typeface="Gill Sans Nova" panose="020B060202010402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LUNG FOUNDATION  |  ABACUS DATA</a:t>
            </a:r>
          </a:p>
        </p:txBody>
      </p:sp>
    </p:spTree>
    <p:extLst>
      <p:ext uri="{BB962C8B-B14F-4D97-AF65-F5344CB8AC3E}">
        <p14:creationId xmlns:p14="http://schemas.microsoft.com/office/powerpoint/2010/main" val="387117525"/>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Rounded Rectangle 7">
            <a:extLst>
              <a:ext uri="{FF2B5EF4-FFF2-40B4-BE49-F238E27FC236}">
                <a16:creationId xmlns:a16="http://schemas.microsoft.com/office/drawing/2014/main" id="{5BB81C3E-3565-E94D-D202-BBAF39944E1A}"/>
              </a:ext>
            </a:extLst>
          </p:cNvPr>
          <p:cNvSpPr/>
          <p:nvPr userDrawn="1"/>
        </p:nvSpPr>
        <p:spPr>
          <a:xfrm>
            <a:off x="-1050" y="6467436"/>
            <a:ext cx="11683969" cy="394333"/>
          </a:xfrm>
          <a:custGeom>
            <a:avLst/>
            <a:gdLst>
              <a:gd name="connsiteX0" fmla="*/ 0 w 11880674"/>
              <a:gd name="connsiteY0" fmla="*/ 196707 h 393413"/>
              <a:gd name="connsiteX1" fmla="*/ 196707 w 11880674"/>
              <a:gd name="connsiteY1" fmla="*/ 0 h 393413"/>
              <a:gd name="connsiteX2" fmla="*/ 11683968 w 11880674"/>
              <a:gd name="connsiteY2" fmla="*/ 0 h 393413"/>
              <a:gd name="connsiteX3" fmla="*/ 11880675 w 11880674"/>
              <a:gd name="connsiteY3" fmla="*/ 196707 h 393413"/>
              <a:gd name="connsiteX4" fmla="*/ 11880674 w 11880674"/>
              <a:gd name="connsiteY4" fmla="*/ 196707 h 393413"/>
              <a:gd name="connsiteX5" fmla="*/ 11683967 w 11880674"/>
              <a:gd name="connsiteY5" fmla="*/ 393414 h 393413"/>
              <a:gd name="connsiteX6" fmla="*/ 196707 w 11880674"/>
              <a:gd name="connsiteY6" fmla="*/ 393413 h 393413"/>
              <a:gd name="connsiteX7" fmla="*/ 0 w 11880674"/>
              <a:gd name="connsiteY7" fmla="*/ 196706 h 393413"/>
              <a:gd name="connsiteX8" fmla="*/ 0 w 11880674"/>
              <a:gd name="connsiteY8" fmla="*/ 196707 h 393413"/>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206375 w 11880675"/>
              <a:gd name="connsiteY0" fmla="*/ 206232 h 393414"/>
              <a:gd name="connsiteX1" fmla="*/ 196707 w 11880675"/>
              <a:gd name="connsiteY1" fmla="*/ 0 h 393414"/>
              <a:gd name="connsiteX2" fmla="*/ 11683968 w 11880675"/>
              <a:gd name="connsiteY2" fmla="*/ 0 h 393414"/>
              <a:gd name="connsiteX3" fmla="*/ 11880675 w 11880675"/>
              <a:gd name="connsiteY3" fmla="*/ 196707 h 393414"/>
              <a:gd name="connsiteX4" fmla="*/ 11880674 w 11880675"/>
              <a:gd name="connsiteY4" fmla="*/ 196707 h 393414"/>
              <a:gd name="connsiteX5" fmla="*/ 11683967 w 11880675"/>
              <a:gd name="connsiteY5" fmla="*/ 393414 h 393414"/>
              <a:gd name="connsiteX6" fmla="*/ 196707 w 11880675"/>
              <a:gd name="connsiteY6" fmla="*/ 393413 h 393414"/>
              <a:gd name="connsiteX7" fmla="*/ 0 w 11880675"/>
              <a:gd name="connsiteY7" fmla="*/ 196706 h 393414"/>
              <a:gd name="connsiteX8" fmla="*/ 206375 w 11880675"/>
              <a:gd name="connsiteY8" fmla="*/ 206232 h 393414"/>
              <a:gd name="connsiteX0" fmla="*/ 56324 w 11730624"/>
              <a:gd name="connsiteY0" fmla="*/ 206232 h 393414"/>
              <a:gd name="connsiteX1" fmla="*/ 46656 w 11730624"/>
              <a:gd name="connsiteY1" fmla="*/ 0 h 393414"/>
              <a:gd name="connsiteX2" fmla="*/ 11533917 w 11730624"/>
              <a:gd name="connsiteY2" fmla="*/ 0 h 393414"/>
              <a:gd name="connsiteX3" fmla="*/ 11730624 w 11730624"/>
              <a:gd name="connsiteY3" fmla="*/ 196707 h 393414"/>
              <a:gd name="connsiteX4" fmla="*/ 11730623 w 11730624"/>
              <a:gd name="connsiteY4" fmla="*/ 196707 h 393414"/>
              <a:gd name="connsiteX5" fmla="*/ 11533916 w 11730624"/>
              <a:gd name="connsiteY5" fmla="*/ 393414 h 393414"/>
              <a:gd name="connsiteX6" fmla="*/ 46656 w 11730624"/>
              <a:gd name="connsiteY6" fmla="*/ 393413 h 393414"/>
              <a:gd name="connsiteX7" fmla="*/ 53149 w 11730624"/>
              <a:gd name="connsiteY7" fmla="*/ 285606 h 393414"/>
              <a:gd name="connsiteX8" fmla="*/ 56324 w 11730624"/>
              <a:gd name="connsiteY8" fmla="*/ 206232 h 393414"/>
              <a:gd name="connsiteX0" fmla="*/ 857360 w 12531660"/>
              <a:gd name="connsiteY0" fmla="*/ 206232 h 393414"/>
              <a:gd name="connsiteX1" fmla="*/ 847692 w 12531660"/>
              <a:gd name="connsiteY1" fmla="*/ 0 h 393414"/>
              <a:gd name="connsiteX2" fmla="*/ 12334953 w 12531660"/>
              <a:gd name="connsiteY2" fmla="*/ 0 h 393414"/>
              <a:gd name="connsiteX3" fmla="*/ 12531660 w 12531660"/>
              <a:gd name="connsiteY3" fmla="*/ 196707 h 393414"/>
              <a:gd name="connsiteX4" fmla="*/ 12531659 w 12531660"/>
              <a:gd name="connsiteY4" fmla="*/ 196707 h 393414"/>
              <a:gd name="connsiteX5" fmla="*/ 12334952 w 12531660"/>
              <a:gd name="connsiteY5" fmla="*/ 393414 h 393414"/>
              <a:gd name="connsiteX6" fmla="*/ 847692 w 12531660"/>
              <a:gd name="connsiteY6" fmla="*/ 393413 h 393414"/>
              <a:gd name="connsiteX7" fmla="*/ 857360 w 12531660"/>
              <a:gd name="connsiteY7" fmla="*/ 206232 h 393414"/>
              <a:gd name="connsiteX0" fmla="*/ 1435907 w 13119875"/>
              <a:gd name="connsiteY0" fmla="*/ 393413 h 393414"/>
              <a:gd name="connsiteX1" fmla="*/ 1435907 w 13119875"/>
              <a:gd name="connsiteY1" fmla="*/ 0 h 393414"/>
              <a:gd name="connsiteX2" fmla="*/ 12923168 w 13119875"/>
              <a:gd name="connsiteY2" fmla="*/ 0 h 393414"/>
              <a:gd name="connsiteX3" fmla="*/ 13119875 w 13119875"/>
              <a:gd name="connsiteY3" fmla="*/ 196707 h 393414"/>
              <a:gd name="connsiteX4" fmla="*/ 13119874 w 13119875"/>
              <a:gd name="connsiteY4" fmla="*/ 196707 h 393414"/>
              <a:gd name="connsiteX5" fmla="*/ 12923167 w 13119875"/>
              <a:gd name="connsiteY5" fmla="*/ 393414 h 393414"/>
              <a:gd name="connsiteX6" fmla="*/ 1435907 w 13119875"/>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1436328 w 13120296"/>
              <a:gd name="connsiteY0" fmla="*/ 393413 h 393414"/>
              <a:gd name="connsiteX1" fmla="*/ 1436328 w 13120296"/>
              <a:gd name="connsiteY1" fmla="*/ 0 h 393414"/>
              <a:gd name="connsiteX2" fmla="*/ 12923589 w 13120296"/>
              <a:gd name="connsiteY2" fmla="*/ 0 h 393414"/>
              <a:gd name="connsiteX3" fmla="*/ 13120296 w 13120296"/>
              <a:gd name="connsiteY3" fmla="*/ 196707 h 393414"/>
              <a:gd name="connsiteX4" fmla="*/ 13120295 w 13120296"/>
              <a:gd name="connsiteY4" fmla="*/ 196707 h 393414"/>
              <a:gd name="connsiteX5" fmla="*/ 12923588 w 13120296"/>
              <a:gd name="connsiteY5" fmla="*/ 393414 h 393414"/>
              <a:gd name="connsiteX6" fmla="*/ 1436328 w 13120296"/>
              <a:gd name="connsiteY6" fmla="*/ 393413 h 393414"/>
              <a:gd name="connsiteX0" fmla="*/ 850457 w 12534425"/>
              <a:gd name="connsiteY0" fmla="*/ 393413 h 393414"/>
              <a:gd name="connsiteX1" fmla="*/ 850457 w 12534425"/>
              <a:gd name="connsiteY1" fmla="*/ 0 h 393414"/>
              <a:gd name="connsiteX2" fmla="*/ 12337718 w 12534425"/>
              <a:gd name="connsiteY2" fmla="*/ 0 h 393414"/>
              <a:gd name="connsiteX3" fmla="*/ 12534425 w 12534425"/>
              <a:gd name="connsiteY3" fmla="*/ 196707 h 393414"/>
              <a:gd name="connsiteX4" fmla="*/ 12534424 w 12534425"/>
              <a:gd name="connsiteY4" fmla="*/ 196707 h 393414"/>
              <a:gd name="connsiteX5" fmla="*/ 12337717 w 12534425"/>
              <a:gd name="connsiteY5" fmla="*/ 393414 h 393414"/>
              <a:gd name="connsiteX6" fmla="*/ 850457 w 12534425"/>
              <a:gd name="connsiteY6" fmla="*/ 393413 h 393414"/>
              <a:gd name="connsiteX0" fmla="*/ 1 w 11683969"/>
              <a:gd name="connsiteY0" fmla="*/ 394332 h 394333"/>
              <a:gd name="connsiteX1" fmla="*/ 1 w 11683969"/>
              <a:gd name="connsiteY1" fmla="*/ 919 h 394333"/>
              <a:gd name="connsiteX2" fmla="*/ 11487262 w 11683969"/>
              <a:gd name="connsiteY2" fmla="*/ 919 h 394333"/>
              <a:gd name="connsiteX3" fmla="*/ 11683969 w 11683969"/>
              <a:gd name="connsiteY3" fmla="*/ 197626 h 394333"/>
              <a:gd name="connsiteX4" fmla="*/ 11683968 w 11683969"/>
              <a:gd name="connsiteY4" fmla="*/ 197626 h 394333"/>
              <a:gd name="connsiteX5" fmla="*/ 11487261 w 11683969"/>
              <a:gd name="connsiteY5" fmla="*/ 394333 h 394333"/>
              <a:gd name="connsiteX6" fmla="*/ 1 w 11683969"/>
              <a:gd name="connsiteY6" fmla="*/ 394332 h 39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683969" h="394333">
                <a:moveTo>
                  <a:pt x="1" y="394332"/>
                </a:moveTo>
                <a:cubicBezTo>
                  <a:pt x="2036" y="394332"/>
                  <a:pt x="-18" y="2988"/>
                  <a:pt x="1" y="919"/>
                </a:cubicBezTo>
                <a:cubicBezTo>
                  <a:pt x="20" y="-1150"/>
                  <a:pt x="7658175" y="919"/>
                  <a:pt x="11487262" y="919"/>
                </a:cubicBezTo>
                <a:cubicBezTo>
                  <a:pt x="11595900" y="919"/>
                  <a:pt x="11683969" y="88988"/>
                  <a:pt x="11683969" y="197626"/>
                </a:cubicBezTo>
                <a:lnTo>
                  <a:pt x="11683968" y="197626"/>
                </a:lnTo>
                <a:cubicBezTo>
                  <a:pt x="11683968" y="306264"/>
                  <a:pt x="11595899" y="394333"/>
                  <a:pt x="11487261" y="394333"/>
                </a:cubicBezTo>
                <a:lnTo>
                  <a:pt x="1" y="39433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00C547AE-9C2B-F256-7844-099DBFFD75B9}"/>
              </a:ext>
            </a:extLst>
          </p:cNvPr>
          <p:cNvSpPr/>
          <p:nvPr userDrawn="1"/>
        </p:nvSpPr>
        <p:spPr>
          <a:xfrm>
            <a:off x="11802355" y="6468355"/>
            <a:ext cx="389645" cy="38964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51F85237-C131-2F8C-CFA0-684F4AD157B2}"/>
              </a:ext>
            </a:extLst>
          </p:cNvPr>
          <p:cNvSpPr txBox="1">
            <a:spLocks/>
          </p:cNvSpPr>
          <p:nvPr userDrawn="1"/>
        </p:nvSpPr>
        <p:spPr>
          <a:xfrm>
            <a:off x="11730445" y="6469922"/>
            <a:ext cx="514610" cy="393413"/>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fld id="{126C574C-1EDA-B84E-9D9B-8F0DB25291E6}" type="slidenum">
              <a:rPr lang="en-US" sz="900" b="1" smtClean="0">
                <a:latin typeface="Gill Sans Nova" panose="020B0602020104020203" pitchFamily="34" charset="0"/>
              </a:rPr>
              <a:pPr algn="ctr"/>
              <a:t>‹#›</a:t>
            </a:fld>
            <a:endParaRPr lang="en-US" sz="900" b="1">
              <a:latin typeface="Gill Sans Nova" panose="020B0602020104020203" pitchFamily="34" charset="0"/>
            </a:endParaRPr>
          </a:p>
        </p:txBody>
      </p:sp>
      <p:pic>
        <p:nvPicPr>
          <p:cNvPr id="12" name="Picture 11" descr="A picture containing icon&#10;&#10;Description automatically generated">
            <a:extLst>
              <a:ext uri="{FF2B5EF4-FFF2-40B4-BE49-F238E27FC236}">
                <a16:creationId xmlns:a16="http://schemas.microsoft.com/office/drawing/2014/main" id="{D45B8691-34DD-150B-5A77-CA94688259DB}"/>
              </a:ext>
            </a:extLst>
          </p:cNvPr>
          <p:cNvPicPr>
            <a:picLocks noChangeAspect="1"/>
          </p:cNvPicPr>
          <p:nvPr userDrawn="1"/>
        </p:nvPicPr>
        <p:blipFill>
          <a:blip r:embed="rId22">
            <a:extLst>
              <a:ext uri="{28A0092B-C50C-407E-A947-70E740481C1C}">
                <a14:useLocalDpi xmlns:a14="http://schemas.microsoft.com/office/drawing/2010/main"/>
              </a:ext>
            </a:extLst>
          </a:blip>
          <a:stretch>
            <a:fillRect/>
          </a:stretch>
        </p:blipFill>
        <p:spPr>
          <a:xfrm>
            <a:off x="241673" y="6566037"/>
            <a:ext cx="355247" cy="197131"/>
          </a:xfrm>
          <a:prstGeom prst="rect">
            <a:avLst/>
          </a:prstGeom>
        </p:spPr>
      </p:pic>
      <p:sp>
        <p:nvSpPr>
          <p:cNvPr id="2" name="Text Placeholder 12">
            <a:extLst>
              <a:ext uri="{FF2B5EF4-FFF2-40B4-BE49-F238E27FC236}">
                <a16:creationId xmlns:a16="http://schemas.microsoft.com/office/drawing/2014/main" id="{22FC612D-94FA-0229-B1CD-7CD65C400188}"/>
              </a:ext>
            </a:extLst>
          </p:cNvPr>
          <p:cNvSpPr txBox="1">
            <a:spLocks/>
          </p:cNvSpPr>
          <p:nvPr userDrawn="1"/>
        </p:nvSpPr>
        <p:spPr>
          <a:xfrm>
            <a:off x="608790" y="6570761"/>
            <a:ext cx="8747125" cy="1956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900" b="0" i="0" kern="1200">
                <a:solidFill>
                  <a:schemeClr val="tx1"/>
                </a:solidFill>
                <a:latin typeface="Gill Sans Nova" panose="020B0602020104020203"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Gill Sans Nova Light" panose="020B03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LUNG FOUNDATION  |  ABACUS DATA</a:t>
            </a:r>
          </a:p>
        </p:txBody>
      </p:sp>
    </p:spTree>
    <p:extLst>
      <p:ext uri="{BB962C8B-B14F-4D97-AF65-F5344CB8AC3E}">
        <p14:creationId xmlns:p14="http://schemas.microsoft.com/office/powerpoint/2010/main" val="3744735991"/>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jp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chart" Target="../charts/chart1.xml"/><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hart" Target="../charts/chart2.xml"/><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chart" Target="../charts/chart3.xml"/><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chart" Target="../charts/chart4.xml"/><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chart" Target="../charts/chart6.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C40A6B-7313-7931-A5E2-6609128BA0BA}"/>
              </a:ext>
            </a:extLst>
          </p:cNvPr>
          <p:cNvPicPr>
            <a:picLocks noChangeAspect="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C5AE2F8-809E-CE55-C092-0DEFC971E184}"/>
              </a:ext>
            </a:extLst>
          </p:cNvPr>
          <p:cNvSpPr>
            <a:spLocks noGrp="1"/>
          </p:cNvSpPr>
          <p:nvPr>
            <p:ph type="title"/>
          </p:nvPr>
        </p:nvSpPr>
        <p:spPr>
          <a:xfrm>
            <a:off x="831850" y="1954022"/>
            <a:ext cx="6802839" cy="2852737"/>
          </a:xfrm>
        </p:spPr>
        <p:txBody>
          <a:bodyPr lIns="91440" tIns="45720" rIns="91440" bIns="45720" anchor="b"/>
          <a:lstStyle/>
          <a:p>
            <a:r>
              <a:rPr lang="en-US" b="1" dirty="0">
                <a:solidFill>
                  <a:srgbClr val="00414C"/>
                </a:solidFill>
                <a:latin typeface="Helvetica Neue"/>
              </a:rPr>
              <a:t>Is Canada ready for a Smoke-Free Generation?</a:t>
            </a:r>
          </a:p>
        </p:txBody>
      </p:sp>
      <p:sp>
        <p:nvSpPr>
          <p:cNvPr id="3" name="Text Placeholder 2">
            <a:extLst>
              <a:ext uri="{FF2B5EF4-FFF2-40B4-BE49-F238E27FC236}">
                <a16:creationId xmlns:a16="http://schemas.microsoft.com/office/drawing/2014/main" id="{DDEA18C8-C7CA-B6A5-2EE1-1D353B6A6FF6}"/>
              </a:ext>
            </a:extLst>
          </p:cNvPr>
          <p:cNvSpPr>
            <a:spLocks noGrp="1"/>
          </p:cNvSpPr>
          <p:nvPr>
            <p:ph type="body" idx="1"/>
          </p:nvPr>
        </p:nvSpPr>
        <p:spPr>
          <a:xfrm>
            <a:off x="831850" y="5409282"/>
            <a:ext cx="10526908" cy="680368"/>
          </a:xfrm>
        </p:spPr>
        <p:txBody>
          <a:bodyPr lIns="91440" tIns="45720" rIns="91440" bIns="45720" anchor="t">
            <a:normAutofit/>
          </a:bodyPr>
          <a:lstStyle/>
          <a:p>
            <a:r>
              <a:rPr lang="en-CA" dirty="0">
                <a:latin typeface="Helvetica Neue"/>
                <a:ea typeface="Helvetica Neue" panose="02000503000000020004" pitchFamily="2" charset="0"/>
                <a:cs typeface="Helvetica Neue" panose="02000503000000020004" pitchFamily="2" charset="0"/>
              </a:rPr>
              <a:t>Results from our 2026 national poll with Abacus Data</a:t>
            </a:r>
            <a:endParaRPr lang="en-US" dirty="0">
              <a:latin typeface="Helvetica Neue"/>
              <a:ea typeface="Helvetica Neue" panose="02000503000000020004" pitchFamily="2" charset="0"/>
              <a:cs typeface="Helvetica Neue" panose="02000503000000020004" pitchFamily="2" charset="0"/>
            </a:endParaRPr>
          </a:p>
        </p:txBody>
      </p:sp>
      <p:pic>
        <p:nvPicPr>
          <p:cNvPr id="4" name="Graphic 3">
            <a:extLst>
              <a:ext uri="{FF2B5EF4-FFF2-40B4-BE49-F238E27FC236}">
                <a16:creationId xmlns:a16="http://schemas.microsoft.com/office/drawing/2014/main" id="{F81A4565-A6C9-4E08-C33B-0FEA67B5604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218940" y="389138"/>
            <a:ext cx="2858173" cy="1182084"/>
          </a:xfrm>
          <a:prstGeom prst="rect">
            <a:avLst/>
          </a:prstGeom>
        </p:spPr>
      </p:pic>
    </p:spTree>
    <p:extLst>
      <p:ext uri="{BB962C8B-B14F-4D97-AF65-F5344CB8AC3E}">
        <p14:creationId xmlns:p14="http://schemas.microsoft.com/office/powerpoint/2010/main" val="278708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003C2D-7118-BF80-A1E1-D00CC62A7382}"/>
              </a:ext>
            </a:extLst>
          </p:cNvPr>
          <p:cNvPicPr>
            <a:picLocks noChangeAspect="1"/>
          </p:cNvPicPr>
          <p:nvPr/>
        </p:nvPicPr>
        <p:blipFill>
          <a:blip r:embed="rId2"/>
          <a:src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FBB83F83-9C1E-2CEE-A020-C19BD79FB8DB}"/>
              </a:ext>
            </a:extLst>
          </p:cNvPr>
          <p:cNvSpPr>
            <a:spLocks noGrp="1"/>
          </p:cNvSpPr>
          <p:nvPr>
            <p:ph idx="1"/>
          </p:nvPr>
        </p:nvSpPr>
        <p:spPr>
          <a:xfrm>
            <a:off x="838200" y="1368213"/>
            <a:ext cx="6615853" cy="4442990"/>
          </a:xfrm>
        </p:spPr>
        <p:txBody>
          <a:bodyPr>
            <a:normAutofit/>
          </a:bodyPr>
          <a:lstStyle/>
          <a:p>
            <a:pPr marL="0" lvl="0" indent="0">
              <a:lnSpc>
                <a:spcPct val="150000"/>
              </a:lnSpc>
              <a:buNone/>
            </a:pPr>
            <a:r>
              <a:rPr lang="en-CA" sz="2400" dirty="0">
                <a:latin typeface="Helvetica Neue" panose="02000503000000020004" pitchFamily="2" charset="0"/>
                <a:ea typeface="Helvetica Neue" panose="02000503000000020004" pitchFamily="2" charset="0"/>
                <a:cs typeface="Helvetica Neue" panose="02000503000000020004" pitchFamily="2" charset="0"/>
              </a:rPr>
              <a:t>The following topline report was prepared by Abacus Data for the Lung Health Foundation on behalf of the National Lung Health Alliance, Canada's leading lung health advocacy group. This research was performed with the goal of gauging Canada's readiness for federal policies that address the issues of tobacco, vaping, and nicotine addiction.   </a:t>
            </a:r>
          </a:p>
        </p:txBody>
      </p:sp>
    </p:spTree>
    <p:extLst>
      <p:ext uri="{BB962C8B-B14F-4D97-AF65-F5344CB8AC3E}">
        <p14:creationId xmlns:p14="http://schemas.microsoft.com/office/powerpoint/2010/main" val="4244617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E1C0DA-DAD3-2239-8F01-F3B16D95A777}"/>
              </a:ext>
            </a:extLst>
          </p:cNvPr>
          <p:cNvSpPr>
            <a:spLocks noGrp="1"/>
          </p:cNvSpPr>
          <p:nvPr>
            <p:ph sz="quarter" idx="10"/>
          </p:nvPr>
        </p:nvSpPr>
        <p:spPr>
          <a:xfrm>
            <a:off x="454457" y="1385302"/>
            <a:ext cx="5012893" cy="3357563"/>
          </a:xfrm>
        </p:spPr>
        <p:txBody>
          <a:bodyPr lIns="91440" tIns="45720" rIns="91440" bIns="45720" anchor="ctr"/>
          <a:lstStyle/>
          <a:p>
            <a:br>
              <a:rPr lang="en-US" sz="3200" b="0"/>
            </a:br>
            <a:endParaRPr lang="en-CA" sz="3200" b="0"/>
          </a:p>
          <a:p>
            <a:r>
              <a:rPr lang="en-CA" sz="4800"/>
              <a:t>Lung Foundation</a:t>
            </a:r>
          </a:p>
          <a:p>
            <a:endParaRPr lang="en-CA" sz="5400"/>
          </a:p>
        </p:txBody>
      </p:sp>
      <p:sp>
        <p:nvSpPr>
          <p:cNvPr id="3" name="Text Placeholder 2">
            <a:extLst>
              <a:ext uri="{FF2B5EF4-FFF2-40B4-BE49-F238E27FC236}">
                <a16:creationId xmlns:a16="http://schemas.microsoft.com/office/drawing/2014/main" id="{73670722-E8CD-91BE-2040-546B885414A3}"/>
              </a:ext>
            </a:extLst>
          </p:cNvPr>
          <p:cNvSpPr>
            <a:spLocks noGrp="1"/>
          </p:cNvSpPr>
          <p:nvPr>
            <p:ph type="body" sz="quarter" idx="11"/>
          </p:nvPr>
        </p:nvSpPr>
        <p:spPr/>
        <p:txBody>
          <a:bodyPr/>
          <a:lstStyle/>
          <a:p>
            <a:r>
              <a:rPr lang="en-CA" dirty="0"/>
              <a:t>June 2026</a:t>
            </a:r>
          </a:p>
        </p:txBody>
      </p:sp>
    </p:spTree>
    <p:extLst>
      <p:ext uri="{BB962C8B-B14F-4D97-AF65-F5344CB8AC3E}">
        <p14:creationId xmlns:p14="http://schemas.microsoft.com/office/powerpoint/2010/main" val="1441496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4A7957-0DF7-B91F-4D21-35B5ACBD94F0}"/>
              </a:ext>
            </a:extLst>
          </p:cNvPr>
          <p:cNvSpPr>
            <a:spLocks noGrp="1"/>
          </p:cNvSpPr>
          <p:nvPr>
            <p:ph type="body" sz="quarter" idx="10"/>
          </p:nvPr>
        </p:nvSpPr>
        <p:spPr/>
        <p:txBody>
          <a:bodyPr/>
          <a:lstStyle/>
          <a:p>
            <a:r>
              <a:rPr lang="en-US" sz="2000"/>
              <a:t>Methodology</a:t>
            </a:r>
          </a:p>
          <a:p>
            <a:pPr>
              <a:spcAft>
                <a:spcPts val="600"/>
              </a:spcAft>
            </a:pPr>
            <a:r>
              <a:rPr lang="en-US" sz="1600" b="0">
                <a:effectLst/>
                <a:latin typeface="+mn-lt"/>
              </a:rPr>
              <a:t>These findings are based on an online survey of </a:t>
            </a:r>
            <a:r>
              <a:rPr lang="en-US" sz="1600" b="0">
                <a:latin typeface="+mn-lt"/>
              </a:rPr>
              <a:t>1,910</a:t>
            </a:r>
            <a:r>
              <a:rPr lang="en-US" sz="1600" b="0">
                <a:effectLst/>
                <a:latin typeface="+mn-lt"/>
              </a:rPr>
              <a:t> Canadians aged 18 and older from </a:t>
            </a:r>
            <a:r>
              <a:rPr lang="en-US" sz="1600" b="0">
                <a:latin typeface="+mn-lt"/>
              </a:rPr>
              <a:t>May</a:t>
            </a:r>
            <a:r>
              <a:rPr lang="en-US" sz="1600" b="0">
                <a:effectLst/>
                <a:latin typeface="+mn-lt"/>
              </a:rPr>
              <a:t> 28 to </a:t>
            </a:r>
            <a:r>
              <a:rPr lang="en-US" sz="1600" b="0">
                <a:latin typeface="+mn-lt"/>
              </a:rPr>
              <a:t>June</a:t>
            </a:r>
            <a:r>
              <a:rPr lang="en-US" sz="1600" b="0">
                <a:effectLst/>
                <a:latin typeface="+mn-lt"/>
              </a:rPr>
              <a:t> </a:t>
            </a:r>
            <a:r>
              <a:rPr lang="en-US" sz="1600" b="0">
                <a:latin typeface="+mn-lt"/>
              </a:rPr>
              <a:t>2</a:t>
            </a:r>
            <a:r>
              <a:rPr lang="en-US" sz="1600" b="0">
                <a:effectLst/>
                <a:latin typeface="+mn-lt"/>
              </a:rPr>
              <a:t>, 2026. A random sample of panelists was invited to complete the survey from a set of partner panels based on the </a:t>
            </a:r>
            <a:r>
              <a:rPr lang="en-US" sz="1600" b="0" err="1">
                <a:effectLst/>
                <a:latin typeface="+mn-lt"/>
              </a:rPr>
              <a:t>PureSpectrum</a:t>
            </a:r>
            <a:r>
              <a:rPr lang="en-US" sz="1600" b="0">
                <a:effectLst/>
                <a:latin typeface="+mn-lt"/>
              </a:rPr>
              <a:t> exchange platform. These partners typically use double opt-in survey panels, blended to reduce potential skews in the data from a single source. </a:t>
            </a:r>
            <a:br>
              <a:rPr lang="en-US" sz="1600" b="0">
                <a:effectLst/>
                <a:latin typeface="+mn-lt"/>
              </a:rPr>
            </a:br>
            <a:br>
              <a:rPr lang="en-US" sz="1600" b="0">
                <a:effectLst/>
                <a:latin typeface="+mn-lt"/>
              </a:rPr>
            </a:br>
            <a:r>
              <a:rPr lang="en-US" sz="1600" b="0">
                <a:effectLst/>
                <a:latin typeface="+mn-lt"/>
              </a:rPr>
              <a:t>The margin of error for a comparable probability-based random sample of the same size is +/- 2.24%, 19 times out of 20. The margin of error will be larger for data that is based on sub-groups of the total sample. </a:t>
            </a:r>
            <a:br>
              <a:rPr lang="en-US" sz="1600" b="0">
                <a:effectLst/>
                <a:latin typeface="+mn-lt"/>
              </a:rPr>
            </a:br>
            <a:br>
              <a:rPr lang="en-US" sz="1600" b="0">
                <a:effectLst/>
                <a:latin typeface="+mn-lt"/>
              </a:rPr>
            </a:br>
            <a:r>
              <a:rPr lang="en-US" sz="1600" b="0">
                <a:effectLst/>
                <a:latin typeface="+mn-lt"/>
              </a:rPr>
              <a:t>The data were weighted according to census data to ensure the sample matched Canada’s population according to age, gender, educational attainment and region. Totals may not add up to 100 due to rounding.</a:t>
            </a:r>
          </a:p>
        </p:txBody>
      </p:sp>
      <p:pic>
        <p:nvPicPr>
          <p:cNvPr id="6" name="Picture Placeholder 5">
            <a:extLst>
              <a:ext uri="{FF2B5EF4-FFF2-40B4-BE49-F238E27FC236}">
                <a16:creationId xmlns:a16="http://schemas.microsoft.com/office/drawing/2014/main" id="{53BD8AD0-C841-2026-330E-73371A694424}"/>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9700" t="7292" r="25184" b="14582"/>
          <a:stretch>
            <a:fillRect/>
          </a:stretch>
        </p:blipFill>
        <p:spPr>
          <a:xfrm>
            <a:off x="6443241" y="894555"/>
            <a:ext cx="6480997" cy="5182917"/>
          </a:xfrm>
          <a:prstGeom prst="roundRect">
            <a:avLst>
              <a:gd name="adj" fmla="val 15982"/>
            </a:avLst>
          </a:prstGeom>
          <a:solidFill>
            <a:srgbClr val="FF9496">
              <a:lumMod val="50000"/>
            </a:srgbClr>
          </a:solidFill>
        </p:spPr>
      </p:pic>
    </p:spTree>
    <p:extLst>
      <p:ext uri="{BB962C8B-B14F-4D97-AF65-F5344CB8AC3E}">
        <p14:creationId xmlns:p14="http://schemas.microsoft.com/office/powerpoint/2010/main" val="3356240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A7D3E-E1EE-C39C-5116-23637C06A15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BE9098F-5A24-A815-E7E4-4CB42EE318F7}"/>
              </a:ext>
            </a:extLst>
          </p:cNvPr>
          <p:cNvSpPr>
            <a:spLocks noGrp="1"/>
          </p:cNvSpPr>
          <p:nvPr>
            <p:ph type="body" sz="quarter" idx="10"/>
          </p:nvPr>
        </p:nvSpPr>
        <p:spPr>
          <a:xfrm>
            <a:off x="242888" y="331118"/>
            <a:ext cx="11146554" cy="5802679"/>
          </a:xfrm>
        </p:spPr>
        <p:txBody>
          <a:bodyPr anchor="t">
            <a:spAutoFit/>
          </a:bodyPr>
          <a:lstStyle/>
          <a:p>
            <a:pPr>
              <a:spcBef>
                <a:spcPts val="0"/>
              </a:spcBef>
              <a:spcAft>
                <a:spcPts val="1800"/>
              </a:spcAft>
            </a:pPr>
            <a:r>
              <a:rPr lang="en-US" sz="2400"/>
              <a:t>KEY FINDINGS</a:t>
            </a:r>
          </a:p>
          <a:p>
            <a:pPr marL="285750" indent="-285750">
              <a:spcBef>
                <a:spcPts val="0"/>
              </a:spcBef>
              <a:spcAft>
                <a:spcPts val="600"/>
              </a:spcAft>
              <a:buFont typeface="Arial" panose="020B0604020202020204" pitchFamily="34" charset="0"/>
              <a:buChar char="•"/>
            </a:pPr>
            <a:r>
              <a:rPr lang="en-US" sz="1600"/>
              <a:t>92% of Canadians agree smoking and vaping are harmful to health. </a:t>
            </a:r>
          </a:p>
          <a:p>
            <a:pPr marL="285750" indent="-285750">
              <a:spcBef>
                <a:spcPts val="0"/>
              </a:spcBef>
              <a:spcAft>
                <a:spcPts val="600"/>
              </a:spcAft>
              <a:buFont typeface="Arial" panose="020B0604020202020204" pitchFamily="34" charset="0"/>
              <a:buChar char="•"/>
            </a:pPr>
            <a:r>
              <a:rPr lang="en-US" sz="1600"/>
              <a:t>96% say it is important to prevent today’s children from ever taking up smoking or vaping. </a:t>
            </a:r>
          </a:p>
          <a:p>
            <a:pPr marL="742950" lvl="1" indent="-285750">
              <a:spcBef>
                <a:spcPts val="0"/>
              </a:spcBef>
              <a:spcAft>
                <a:spcPts val="600"/>
              </a:spcAft>
              <a:buFont typeface="Arial" panose="020B0604020202020204" pitchFamily="34" charset="0"/>
              <a:buChar char="•"/>
            </a:pPr>
            <a:r>
              <a:rPr lang="en-CA" sz="1600" b="0"/>
              <a:t>Agreement is high across all demographics but particularly acute among those 60+, SK/MB, and those who voted LPC in the last federal election. </a:t>
            </a:r>
          </a:p>
          <a:p>
            <a:pPr marL="285750" indent="-285750">
              <a:spcBef>
                <a:spcPts val="0"/>
              </a:spcBef>
              <a:spcAft>
                <a:spcPts val="600"/>
              </a:spcAft>
              <a:buFont typeface="Arial" panose="020B0604020202020204" pitchFamily="34" charset="0"/>
              <a:buChar char="•"/>
            </a:pPr>
            <a:r>
              <a:rPr lang="en-US" sz="1600"/>
              <a:t>76% think nicotine addiction is a serious problem in Canada. </a:t>
            </a:r>
          </a:p>
          <a:p>
            <a:pPr marL="742950" lvl="1" indent="-285750">
              <a:spcBef>
                <a:spcPts val="0"/>
              </a:spcBef>
              <a:spcAft>
                <a:spcPts val="600"/>
              </a:spcAft>
              <a:buFont typeface="Arial" panose="020B0604020202020204" pitchFamily="34" charset="0"/>
              <a:buChar char="•"/>
            </a:pPr>
            <a:r>
              <a:rPr lang="en-US" sz="1600" b="0"/>
              <a:t>Men are less likely than women to feel nicotine addiction is a serious problem in Canada, though the majority still believe it to be a serious issue. </a:t>
            </a:r>
          </a:p>
          <a:p>
            <a:pPr marL="285750" indent="-285750">
              <a:spcBef>
                <a:spcPts val="0"/>
              </a:spcBef>
              <a:spcAft>
                <a:spcPts val="600"/>
              </a:spcAft>
              <a:buFont typeface="Arial" panose="020B0604020202020204" pitchFamily="34" charset="0"/>
              <a:buChar char="•"/>
            </a:pPr>
            <a:r>
              <a:rPr lang="en-US" sz="1600"/>
              <a:t>80% think the government should do more to stop youth from using nicotine products. </a:t>
            </a:r>
          </a:p>
          <a:p>
            <a:pPr marL="742950" lvl="1" indent="-285750">
              <a:spcBef>
                <a:spcPts val="0"/>
              </a:spcBef>
              <a:spcAft>
                <a:spcPts val="600"/>
              </a:spcAft>
              <a:buFont typeface="Arial" panose="020B0604020202020204" pitchFamily="34" charset="0"/>
              <a:buChar char="•"/>
            </a:pPr>
            <a:r>
              <a:rPr lang="en-US" sz="1600" b="0"/>
              <a:t>Agreement is higher for those who voted LPC, and lower among men and those 30-44. Again, a strong majority of all groups believe in government intervention. </a:t>
            </a:r>
          </a:p>
          <a:p>
            <a:pPr marL="285750" indent="-285750">
              <a:spcBef>
                <a:spcPts val="0"/>
              </a:spcBef>
              <a:spcAft>
                <a:spcPts val="600"/>
              </a:spcAft>
              <a:buFont typeface="Arial" panose="020B0604020202020204" pitchFamily="34" charset="0"/>
              <a:buChar char="•"/>
            </a:pPr>
            <a:r>
              <a:rPr lang="en-US" sz="1600"/>
              <a:t>89% support stronger rules to keep tobacco and vaping products out of the hands of youth. 7% oppose. </a:t>
            </a:r>
          </a:p>
          <a:p>
            <a:pPr marL="742950" lvl="1" indent="-285750">
              <a:spcBef>
                <a:spcPts val="0"/>
              </a:spcBef>
              <a:buFont typeface="Arial" panose="020B0604020202020204" pitchFamily="34" charset="0"/>
              <a:buChar char="•"/>
            </a:pPr>
            <a:r>
              <a:rPr lang="en-CA" sz="1600" b="0"/>
              <a:t>Support for stronger rules to keep tobacco and vaping products out of the hands of youth is highest among those 60+ (94%), SK/MB (97%) and LPC voters (93%). </a:t>
            </a:r>
          </a:p>
          <a:p>
            <a:pPr marL="285750" indent="-285750">
              <a:spcBef>
                <a:spcPts val="0"/>
              </a:spcBef>
              <a:buFont typeface="Arial" panose="020B0604020202020204" pitchFamily="34" charset="0"/>
              <a:buChar char="•"/>
            </a:pPr>
            <a:r>
              <a:rPr lang="en-CA" sz="1600"/>
              <a:t>86% support stronger laws to protect future generations from nicotine addiction. </a:t>
            </a:r>
            <a:r>
              <a:rPr lang="en-CA" sz="1600" b="0"/>
              <a:t>Canadians prefer to take action on this by limiting products rather than a phased in ban. </a:t>
            </a:r>
          </a:p>
          <a:p>
            <a:pPr marL="285750" indent="-285750">
              <a:spcBef>
                <a:spcPts val="0"/>
              </a:spcBef>
              <a:buFont typeface="Arial" panose="020B0604020202020204" pitchFamily="34" charset="0"/>
              <a:buChar char="•"/>
            </a:pPr>
            <a:endParaRPr lang="en-CA" sz="1600" b="0"/>
          </a:p>
          <a:p>
            <a:pPr marL="285750" indent="-285750">
              <a:spcBef>
                <a:spcPts val="0"/>
              </a:spcBef>
              <a:spcAft>
                <a:spcPts val="600"/>
              </a:spcAft>
              <a:buFont typeface="Arial" panose="020B0604020202020204" pitchFamily="34" charset="0"/>
              <a:buChar char="•"/>
            </a:pPr>
            <a:r>
              <a:rPr lang="en-CA" sz="1600"/>
              <a:t>76% support a low that stops people born in 2009 or later from ever buying tobacco or vaping products. </a:t>
            </a:r>
          </a:p>
          <a:p>
            <a:pPr marL="285750" indent="-285750">
              <a:spcBef>
                <a:spcPts val="0"/>
              </a:spcBef>
              <a:spcAft>
                <a:spcPts val="600"/>
              </a:spcAft>
              <a:buFont typeface="Arial" panose="020B0604020202020204" pitchFamily="34" charset="0"/>
              <a:buChar char="•"/>
            </a:pPr>
            <a:r>
              <a:rPr lang="en-CA" sz="1600"/>
              <a:t>85% support the government </a:t>
            </a:r>
            <a:r>
              <a:rPr lang="en-US" sz="1600"/>
              <a:t>restricting the sale and use of vape </a:t>
            </a:r>
            <a:r>
              <a:rPr lang="en-US" sz="1600" err="1"/>
              <a:t>flavours</a:t>
            </a:r>
            <a:r>
              <a:rPr lang="en-US" sz="1600"/>
              <a:t> that appeal to children and youth. </a:t>
            </a:r>
          </a:p>
          <a:p>
            <a:pPr marL="742950" lvl="1" indent="-285750">
              <a:spcBef>
                <a:spcPts val="0"/>
              </a:spcBef>
              <a:spcAft>
                <a:spcPts val="600"/>
              </a:spcAft>
              <a:buFont typeface="Arial" panose="020B0604020202020204" pitchFamily="34" charset="0"/>
              <a:buChar char="•"/>
            </a:pPr>
            <a:r>
              <a:rPr lang="en-US" sz="1600" b="0"/>
              <a:t>For both solutions, support tends to be higher among those in SK/MB and LPC voters, along with those 60+, and lower for those 30-44, living in Alberta, and those who voted CPC.</a:t>
            </a:r>
            <a:endParaRPr lang="en-US" sz="1600" b="0">
              <a:effectLst/>
              <a:latin typeface="+mn-lt"/>
            </a:endParaRPr>
          </a:p>
        </p:txBody>
      </p:sp>
    </p:spTree>
    <p:extLst>
      <p:ext uri="{BB962C8B-B14F-4D97-AF65-F5344CB8AC3E}">
        <p14:creationId xmlns:p14="http://schemas.microsoft.com/office/powerpoint/2010/main" val="3346539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Do you think smoking and vaping are harmful to health?">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3683F44-6F71-34F6-8F5A-7F4EAF7C6D81}"/>
              </a:ext>
            </a:extLst>
          </p:cNvPr>
          <p:cNvSpPr>
            <a:spLocks noGrp="1"/>
          </p:cNvSpPr>
          <p:nvPr>
            <p:ph type="body" sz="quarter" idx="10"/>
          </p:nvPr>
        </p:nvSpPr>
        <p:spPr>
          <a:xfrm>
            <a:off x="950912" y="490716"/>
            <a:ext cx="10554206" cy="276999"/>
          </a:xfrm>
        </p:spPr>
        <p:txBody>
          <a:bodyPr/>
          <a:lstStyle/>
          <a:p>
            <a:r>
              <a:rPr lang="en-US"/>
              <a:t>Do you think smoking and vaping are harmful to health?</a:t>
            </a:r>
          </a:p>
        </p:txBody>
      </p:sp>
      <p:sp>
        <p:nvSpPr>
          <p:cNvPr id="7" name="Text Placeholder 6">
            <a:extLst>
              <a:ext uri="{FF2B5EF4-FFF2-40B4-BE49-F238E27FC236}">
                <a16:creationId xmlns:a16="http://schemas.microsoft.com/office/drawing/2014/main" id="{09B81A8C-AB95-5A44-6F84-A16E48E4934D}"/>
              </a:ext>
            </a:extLst>
          </p:cNvPr>
          <p:cNvSpPr>
            <a:spLocks noGrp="1"/>
          </p:cNvSpPr>
          <p:nvPr>
            <p:ph type="body" sz="quarter" idx="12"/>
          </p:nvPr>
        </p:nvSpPr>
        <p:spPr>
          <a:xfrm>
            <a:off x="349756" y="969853"/>
            <a:ext cx="11155362" cy="549275"/>
          </a:xfrm>
        </p:spPr>
        <p:txBody>
          <a:bodyPr anchor="t"/>
          <a:lstStyle/>
          <a:p>
            <a:r>
              <a:rPr lang="en-US"/>
              <a:t>Nearly all Canadians agree that smoking and vaping is harmful to one’s health.</a:t>
            </a:r>
          </a:p>
          <a:p>
            <a:pPr>
              <a:spcBef>
                <a:spcPts val="600"/>
              </a:spcBef>
            </a:pPr>
            <a:r>
              <a:rPr lang="en-US" sz="1600">
                <a:solidFill>
                  <a:schemeClr val="accent1"/>
                </a:solidFill>
              </a:rPr>
              <a:t>This is high across all demographics, particularly for those 60+. </a:t>
            </a:r>
          </a:p>
        </p:txBody>
      </p:sp>
      <p:sp>
        <p:nvSpPr>
          <p:cNvPr id="6" name="Text Placeholder 5">
            <a:extLst>
              <a:ext uri="{FF2B5EF4-FFF2-40B4-BE49-F238E27FC236}">
                <a16:creationId xmlns:a16="http://schemas.microsoft.com/office/drawing/2014/main" id="{E7DBA182-61A6-7FE5-5F7F-92F6C569783F}"/>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p:cNvSpPr>
            <a:spLocks noGrp="1"/>
          </p:cNvSpPr>
          <p:nvPr>
            <p:ph type="title" idx="4294967295"/>
          </p:nvPr>
        </p:nvSpPr>
        <p:spPr>
          <a:xfrm>
            <a:off x="0" y="0"/>
            <a:ext cx="0" cy="0"/>
          </a:xfrm>
        </p:spPr>
        <p:txBody>
          <a:bodyPr/>
          <a:lstStyle/>
          <a:p>
            <a:r>
              <a:rPr lang="en-US"/>
              <a:t> </a:t>
            </a:r>
            <a:endParaRPr/>
          </a:p>
        </p:txBody>
      </p:sp>
      <p:graphicFrame>
        <p:nvGraphicFramePr>
          <p:cNvPr id="8" name="Table 7">
            <a:extLst>
              <a:ext uri="{FF2B5EF4-FFF2-40B4-BE49-F238E27FC236}">
                <a16:creationId xmlns:a16="http://schemas.microsoft.com/office/drawing/2014/main" id="{53EB097D-D58C-C670-C1CD-00EBAA5B5E63}"/>
              </a:ext>
            </a:extLst>
          </p:cNvPr>
          <p:cNvGraphicFramePr>
            <a:graphicFrameLocks noGrp="1"/>
          </p:cNvGraphicFramePr>
          <p:nvPr>
            <p:extLst>
              <p:ext uri="{D42A27DB-BD31-4B8C-83A1-F6EECF244321}">
                <p14:modId xmlns:p14="http://schemas.microsoft.com/office/powerpoint/2010/main" val="3727535178"/>
              </p:ext>
            </p:extLst>
          </p:nvPr>
        </p:nvGraphicFramePr>
        <p:xfrm>
          <a:off x="349756" y="4691267"/>
          <a:ext cx="11467479" cy="1196880"/>
        </p:xfrm>
        <a:graphic>
          <a:graphicData uri="http://schemas.openxmlformats.org/drawingml/2006/table">
            <a:tbl>
              <a:tblPr firstRow="1" bandRow="1">
                <a:tableStyleId>{5C22544A-7EE6-4342-B048-85BDC9FD1C3A}</a:tableStyleId>
              </a:tblPr>
              <a:tblGrid>
                <a:gridCol w="724136">
                  <a:extLst>
                    <a:ext uri="{9D8B030D-6E8A-4147-A177-3AD203B41FA5}">
                      <a16:colId xmlns:a16="http://schemas.microsoft.com/office/drawing/2014/main" val="3464750862"/>
                    </a:ext>
                  </a:extLst>
                </a:gridCol>
                <a:gridCol w="618445">
                  <a:extLst>
                    <a:ext uri="{9D8B030D-6E8A-4147-A177-3AD203B41FA5}">
                      <a16:colId xmlns:a16="http://schemas.microsoft.com/office/drawing/2014/main" val="2538808159"/>
                    </a:ext>
                  </a:extLst>
                </a:gridCol>
                <a:gridCol w="546707">
                  <a:extLst>
                    <a:ext uri="{9D8B030D-6E8A-4147-A177-3AD203B41FA5}">
                      <a16:colId xmlns:a16="http://schemas.microsoft.com/office/drawing/2014/main" val="2475026422"/>
                    </a:ext>
                  </a:extLst>
                </a:gridCol>
                <a:gridCol w="546707">
                  <a:extLst>
                    <a:ext uri="{9D8B030D-6E8A-4147-A177-3AD203B41FA5}">
                      <a16:colId xmlns:a16="http://schemas.microsoft.com/office/drawing/2014/main" val="2441291274"/>
                    </a:ext>
                  </a:extLst>
                </a:gridCol>
                <a:gridCol w="546707">
                  <a:extLst>
                    <a:ext uri="{9D8B030D-6E8A-4147-A177-3AD203B41FA5}">
                      <a16:colId xmlns:a16="http://schemas.microsoft.com/office/drawing/2014/main" val="2409032028"/>
                    </a:ext>
                  </a:extLst>
                </a:gridCol>
                <a:gridCol w="546707">
                  <a:extLst>
                    <a:ext uri="{9D8B030D-6E8A-4147-A177-3AD203B41FA5}">
                      <a16:colId xmlns:a16="http://schemas.microsoft.com/office/drawing/2014/main" val="660813813"/>
                    </a:ext>
                  </a:extLst>
                </a:gridCol>
                <a:gridCol w="546707">
                  <a:extLst>
                    <a:ext uri="{9D8B030D-6E8A-4147-A177-3AD203B41FA5}">
                      <a16:colId xmlns:a16="http://schemas.microsoft.com/office/drawing/2014/main" val="2866485864"/>
                    </a:ext>
                  </a:extLst>
                </a:gridCol>
                <a:gridCol w="546707">
                  <a:extLst>
                    <a:ext uri="{9D8B030D-6E8A-4147-A177-3AD203B41FA5}">
                      <a16:colId xmlns:a16="http://schemas.microsoft.com/office/drawing/2014/main" val="286733116"/>
                    </a:ext>
                  </a:extLst>
                </a:gridCol>
                <a:gridCol w="447997">
                  <a:extLst>
                    <a:ext uri="{9D8B030D-6E8A-4147-A177-3AD203B41FA5}">
                      <a16:colId xmlns:a16="http://schemas.microsoft.com/office/drawing/2014/main" val="974419206"/>
                    </a:ext>
                  </a:extLst>
                </a:gridCol>
                <a:gridCol w="447997">
                  <a:extLst>
                    <a:ext uri="{9D8B030D-6E8A-4147-A177-3AD203B41FA5}">
                      <a16:colId xmlns:a16="http://schemas.microsoft.com/office/drawing/2014/main" val="2330551771"/>
                    </a:ext>
                  </a:extLst>
                </a:gridCol>
                <a:gridCol w="540000">
                  <a:extLst>
                    <a:ext uri="{9D8B030D-6E8A-4147-A177-3AD203B41FA5}">
                      <a16:colId xmlns:a16="http://schemas.microsoft.com/office/drawing/2014/main" val="3813035578"/>
                    </a:ext>
                  </a:extLst>
                </a:gridCol>
                <a:gridCol w="447997">
                  <a:extLst>
                    <a:ext uri="{9D8B030D-6E8A-4147-A177-3AD203B41FA5}">
                      <a16:colId xmlns:a16="http://schemas.microsoft.com/office/drawing/2014/main" val="1053517573"/>
                    </a:ext>
                  </a:extLst>
                </a:gridCol>
                <a:gridCol w="447997">
                  <a:extLst>
                    <a:ext uri="{9D8B030D-6E8A-4147-A177-3AD203B41FA5}">
                      <a16:colId xmlns:a16="http://schemas.microsoft.com/office/drawing/2014/main" val="3053329544"/>
                    </a:ext>
                  </a:extLst>
                </a:gridCol>
                <a:gridCol w="447997">
                  <a:extLst>
                    <a:ext uri="{9D8B030D-6E8A-4147-A177-3AD203B41FA5}">
                      <a16:colId xmlns:a16="http://schemas.microsoft.com/office/drawing/2014/main" val="1765633165"/>
                    </a:ext>
                  </a:extLst>
                </a:gridCol>
                <a:gridCol w="612374">
                  <a:extLst>
                    <a:ext uri="{9D8B030D-6E8A-4147-A177-3AD203B41FA5}">
                      <a16:colId xmlns:a16="http://schemas.microsoft.com/office/drawing/2014/main" val="2466848444"/>
                    </a:ext>
                  </a:extLst>
                </a:gridCol>
                <a:gridCol w="1002801">
                  <a:extLst>
                    <a:ext uri="{9D8B030D-6E8A-4147-A177-3AD203B41FA5}">
                      <a16:colId xmlns:a16="http://schemas.microsoft.com/office/drawing/2014/main" val="3443320505"/>
                    </a:ext>
                  </a:extLst>
                </a:gridCol>
                <a:gridCol w="612374">
                  <a:extLst>
                    <a:ext uri="{9D8B030D-6E8A-4147-A177-3AD203B41FA5}">
                      <a16:colId xmlns:a16="http://schemas.microsoft.com/office/drawing/2014/main" val="4115733110"/>
                    </a:ext>
                  </a:extLst>
                </a:gridCol>
                <a:gridCol w="612374">
                  <a:extLst>
                    <a:ext uri="{9D8B030D-6E8A-4147-A177-3AD203B41FA5}">
                      <a16:colId xmlns:a16="http://schemas.microsoft.com/office/drawing/2014/main" val="476899698"/>
                    </a:ext>
                  </a:extLst>
                </a:gridCol>
                <a:gridCol w="612374">
                  <a:extLst>
                    <a:ext uri="{9D8B030D-6E8A-4147-A177-3AD203B41FA5}">
                      <a16:colId xmlns:a16="http://schemas.microsoft.com/office/drawing/2014/main" val="928797639"/>
                    </a:ext>
                  </a:extLst>
                </a:gridCol>
                <a:gridCol w="612374">
                  <a:extLst>
                    <a:ext uri="{9D8B030D-6E8A-4147-A177-3AD203B41FA5}">
                      <a16:colId xmlns:a16="http://schemas.microsoft.com/office/drawing/2014/main" val="3074012981"/>
                    </a:ext>
                  </a:extLst>
                </a:gridCol>
              </a:tblGrid>
              <a:tr h="164835">
                <a:tc rowSpan="2">
                  <a:txBody>
                    <a:bodyPr/>
                    <a:lstStyle/>
                    <a:p>
                      <a:endParaRPr lang="en-CA" sz="1200" noProof="0"/>
                    </a:p>
                  </a:txBody>
                  <a:tcPr marL="72000" marR="0" marT="36000" marB="3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lang="en-CA" sz="1100" noProof="0"/>
                        <a:t>TOTAL</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0000"/>
                        </a:lnSpc>
                      </a:pPr>
                      <a:r>
                        <a:rPr lang="en-CA" sz="1100" b="1" noProof="0">
                          <a:solidFill>
                            <a:schemeClr val="bg1"/>
                          </a:solidFill>
                        </a:rPr>
                        <a:t>GENDER</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1100" b="1" noProof="0">
                          <a:solidFill>
                            <a:schemeClr val="bg1"/>
                          </a:solidFill>
                        </a:rPr>
                        <a:t>AGE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6">
                  <a:txBody>
                    <a:bodyPr/>
                    <a:lstStyle/>
                    <a:p>
                      <a:pPr algn="ctr">
                        <a:lnSpc>
                          <a:spcPct val="100000"/>
                        </a:lnSpc>
                      </a:pPr>
                      <a:r>
                        <a:rPr lang="en-CA" sz="1100" b="1" noProof="0">
                          <a:solidFill>
                            <a:schemeClr val="bg1"/>
                          </a:solidFill>
                        </a:rPr>
                        <a:t>REGION</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endParaRPr lang="en-CA"/>
                    </a:p>
                  </a:txBody>
                  <a:tcPr/>
                </a:tc>
                <a:tc hMerge="1">
                  <a:txBody>
                    <a:bodyPr/>
                    <a:lstStyle/>
                    <a:p>
                      <a:pPr algn="ctr">
                        <a:lnSpc>
                          <a:spcPct val="100000"/>
                        </a:lnSpc>
                      </a:pPr>
                      <a:endParaRPr lang="en-CA" sz="12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INCOME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2025 VOTE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483711071"/>
                  </a:ext>
                </a:extLst>
              </a:tr>
              <a:tr h="252000">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lang="en-CA"/>
                    </a:p>
                  </a:txBody>
                  <a:tcPr/>
                </a:tc>
                <a:tc>
                  <a:txBody>
                    <a:bodyPr/>
                    <a:lstStyle/>
                    <a:p>
                      <a:pPr algn="ctr"/>
                      <a:r>
                        <a:rPr lang="en-CA" sz="1100" noProof="0">
                          <a:solidFill>
                            <a:schemeClr val="bg1"/>
                          </a:solidFill>
                        </a:rPr>
                        <a:t>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Female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18-29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30-44</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45-59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60+</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BC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SK/MB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ON</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QC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ATL</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&lt;$50K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CPC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LPC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NDP</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extLst>
                  <a:ext uri="{0D108BD9-81ED-4DB2-BD59-A6C34878D82A}">
                    <a16:rowId xmlns:a16="http://schemas.microsoft.com/office/drawing/2014/main" val="332580848"/>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Yes</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1" i="0" u="none" strike="noStrike">
                          <a:solidFill>
                            <a:srgbClr val="000000"/>
                          </a:solidFill>
                          <a:effectLst/>
                          <a:latin typeface="Gill Sans Nova" panose="020B0602020104020203" pitchFamily="34" charset="0"/>
                        </a:rPr>
                        <a:t>92%</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90%</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93%</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89%</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97%</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89%</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96%</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92%</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92%</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89%</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90724514"/>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No</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6%</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2%</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678325444"/>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Not sure</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2%</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980894362"/>
                  </a:ext>
                </a:extLst>
              </a:tr>
            </a:tbl>
          </a:graphicData>
        </a:graphic>
      </p:graphicFrame>
      <p:graphicFrame>
        <p:nvGraphicFramePr>
          <p:cNvPr id="14" name="Generally speaking, do you think things in Canada are headed in the right direction or are they off on the wrong track?" descr="7fcc254b-31fe-4f7b-bbd0-0a1c59dd7c05 Generally speaking, do you think things in Canada are headed in the right direction or are they off on the wrong track?">
            <a:extLst>
              <a:ext uri="{FF2B5EF4-FFF2-40B4-BE49-F238E27FC236}">
                <a16:creationId xmlns:a16="http://schemas.microsoft.com/office/drawing/2014/main" id="{B5A98CF0-93DF-7EA9-39D2-1CF88FECFED4}"/>
              </a:ext>
            </a:extLst>
          </p:cNvPr>
          <p:cNvGraphicFramePr>
            <a:graphicFrameLocks noGrp="1"/>
          </p:cNvGraphicFramePr>
          <p:nvPr>
            <p:ph type="chart" sz="quarter" idx="13"/>
            <p:extLst>
              <p:ext uri="{D42A27DB-BD31-4B8C-83A1-F6EECF244321}">
                <p14:modId xmlns:p14="http://schemas.microsoft.com/office/powerpoint/2010/main" val="2075467229"/>
              </p:ext>
            </p:extLst>
          </p:nvPr>
        </p:nvGraphicFramePr>
        <p:xfrm>
          <a:off x="349249" y="2166733"/>
          <a:ext cx="6696443" cy="2395642"/>
        </p:xfrm>
        <a:graphic>
          <a:graphicData uri="http://schemas.openxmlformats.org/drawingml/2006/chart">
            <c:chart xmlns:c="http://schemas.openxmlformats.org/drawingml/2006/chart" xmlns:r="http://schemas.openxmlformats.org/officeDocument/2006/relationships" r:id="rId2"/>
          </a:graphicData>
        </a:graphic>
      </p:graphicFrame>
      <p:pic>
        <p:nvPicPr>
          <p:cNvPr id="18" name="Picture 17">
            <a:extLst>
              <a:ext uri="{FF2B5EF4-FFF2-40B4-BE49-F238E27FC236}">
                <a16:creationId xmlns:a16="http://schemas.microsoft.com/office/drawing/2014/main" id="{34298847-7B09-AA40-E7F6-E096CAB39963}"/>
              </a:ext>
            </a:extLst>
          </p:cNvPr>
          <p:cNvPicPr>
            <a:picLocks noChangeAspect="1"/>
          </p:cNvPicPr>
          <p:nvPr/>
        </p:nvPicPr>
        <p:blipFill>
          <a:blip r:embed="rId3">
            <a:extLst>
              <a:ext uri="{28A0092B-C50C-407E-A947-70E740481C1C}">
                <a14:useLocalDpi xmlns:a14="http://schemas.microsoft.com/office/drawing/2010/main" val="0"/>
              </a:ext>
            </a:extLst>
          </a:blip>
          <a:srcRect l="661" r="661"/>
          <a:stretch/>
        </p:blipFill>
        <p:spPr>
          <a:xfrm>
            <a:off x="8045428" y="2072321"/>
            <a:ext cx="3543345" cy="2393249"/>
          </a:xfrm>
          <a:prstGeom prst="roundRect">
            <a:avLst>
              <a:gd name="adj" fmla="val 10492"/>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C8473-B88E-E905-6279-07E2F20CA83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2953699-DB55-E0BB-E345-2C0C7D62682E}"/>
              </a:ext>
            </a:extLst>
          </p:cNvPr>
          <p:cNvSpPr>
            <a:spLocks noGrp="1"/>
          </p:cNvSpPr>
          <p:nvPr>
            <p:ph type="body" sz="quarter" idx="10"/>
          </p:nvPr>
        </p:nvSpPr>
        <p:spPr>
          <a:xfrm>
            <a:off x="950912" y="490716"/>
            <a:ext cx="10554206" cy="276999"/>
          </a:xfrm>
        </p:spPr>
        <p:txBody>
          <a:bodyPr/>
          <a:lstStyle/>
          <a:p>
            <a:r>
              <a:rPr lang="en-US"/>
              <a:t>How important is it to prevent today’s children from ever taking up smoking or vaping?</a:t>
            </a:r>
          </a:p>
        </p:txBody>
      </p:sp>
      <p:sp>
        <p:nvSpPr>
          <p:cNvPr id="7" name="Text Placeholder 6">
            <a:extLst>
              <a:ext uri="{FF2B5EF4-FFF2-40B4-BE49-F238E27FC236}">
                <a16:creationId xmlns:a16="http://schemas.microsoft.com/office/drawing/2014/main" id="{50E2C7F2-BF4D-6AB6-3AAA-96131B574553}"/>
              </a:ext>
            </a:extLst>
          </p:cNvPr>
          <p:cNvSpPr>
            <a:spLocks noGrp="1"/>
          </p:cNvSpPr>
          <p:nvPr>
            <p:ph type="body" sz="quarter" idx="12"/>
          </p:nvPr>
        </p:nvSpPr>
        <p:spPr>
          <a:xfrm>
            <a:off x="349756" y="969853"/>
            <a:ext cx="11155362" cy="549275"/>
          </a:xfrm>
        </p:spPr>
        <p:txBody>
          <a:bodyPr anchor="t"/>
          <a:lstStyle/>
          <a:p>
            <a:r>
              <a:rPr lang="en-US"/>
              <a:t>Nearly all Canadians find it important to prevent today’s children from every taking up smoking or vaping. </a:t>
            </a:r>
          </a:p>
        </p:txBody>
      </p:sp>
      <p:sp>
        <p:nvSpPr>
          <p:cNvPr id="6" name="Text Placeholder 5">
            <a:extLst>
              <a:ext uri="{FF2B5EF4-FFF2-40B4-BE49-F238E27FC236}">
                <a16:creationId xmlns:a16="http://schemas.microsoft.com/office/drawing/2014/main" id="{0838DB61-71FB-A499-1C07-163CC8CE0DD8}"/>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958B49CD-3DED-7923-3BCD-C9C434BE0F13}"/>
              </a:ext>
            </a:extLst>
          </p:cNvPr>
          <p:cNvSpPr>
            <a:spLocks noGrp="1"/>
          </p:cNvSpPr>
          <p:nvPr>
            <p:ph type="title" idx="4294967295"/>
          </p:nvPr>
        </p:nvSpPr>
        <p:spPr>
          <a:xfrm>
            <a:off x="0" y="0"/>
            <a:ext cx="0" cy="0"/>
          </a:xfrm>
        </p:spPr>
        <p:txBody>
          <a:bodyPr/>
          <a:lstStyle/>
          <a:p>
            <a:r>
              <a:rPr lang="en-US"/>
              <a:t> </a:t>
            </a:r>
            <a:endParaRPr/>
          </a:p>
        </p:txBody>
      </p:sp>
      <p:graphicFrame>
        <p:nvGraphicFramePr>
          <p:cNvPr id="8" name="Table 7">
            <a:extLst>
              <a:ext uri="{FF2B5EF4-FFF2-40B4-BE49-F238E27FC236}">
                <a16:creationId xmlns:a16="http://schemas.microsoft.com/office/drawing/2014/main" id="{F8447B6D-1926-1DBF-6F8D-79A38A42843C}"/>
              </a:ext>
            </a:extLst>
          </p:cNvPr>
          <p:cNvGraphicFramePr>
            <a:graphicFrameLocks noGrp="1"/>
          </p:cNvGraphicFramePr>
          <p:nvPr>
            <p:extLst>
              <p:ext uri="{D42A27DB-BD31-4B8C-83A1-F6EECF244321}">
                <p14:modId xmlns:p14="http://schemas.microsoft.com/office/powerpoint/2010/main" val="1264097530"/>
              </p:ext>
            </p:extLst>
          </p:nvPr>
        </p:nvGraphicFramePr>
        <p:xfrm>
          <a:off x="320352" y="4907167"/>
          <a:ext cx="11551297" cy="923640"/>
        </p:xfrm>
        <a:graphic>
          <a:graphicData uri="http://schemas.openxmlformats.org/drawingml/2006/table">
            <a:tbl>
              <a:tblPr firstRow="1" bandRow="1">
                <a:tableStyleId>{5C22544A-7EE6-4342-B048-85BDC9FD1C3A}</a:tableStyleId>
              </a:tblPr>
              <a:tblGrid>
                <a:gridCol w="1512000">
                  <a:extLst>
                    <a:ext uri="{9D8B030D-6E8A-4147-A177-3AD203B41FA5}">
                      <a16:colId xmlns:a16="http://schemas.microsoft.com/office/drawing/2014/main" val="3464750862"/>
                    </a:ext>
                  </a:extLst>
                </a:gridCol>
                <a:gridCol w="577916">
                  <a:extLst>
                    <a:ext uri="{9D8B030D-6E8A-4147-A177-3AD203B41FA5}">
                      <a16:colId xmlns:a16="http://schemas.microsoft.com/office/drawing/2014/main" val="2538808159"/>
                    </a:ext>
                  </a:extLst>
                </a:gridCol>
                <a:gridCol w="510880">
                  <a:extLst>
                    <a:ext uri="{9D8B030D-6E8A-4147-A177-3AD203B41FA5}">
                      <a16:colId xmlns:a16="http://schemas.microsoft.com/office/drawing/2014/main" val="2475026422"/>
                    </a:ext>
                  </a:extLst>
                </a:gridCol>
                <a:gridCol w="510880">
                  <a:extLst>
                    <a:ext uri="{9D8B030D-6E8A-4147-A177-3AD203B41FA5}">
                      <a16:colId xmlns:a16="http://schemas.microsoft.com/office/drawing/2014/main" val="2441291274"/>
                    </a:ext>
                  </a:extLst>
                </a:gridCol>
                <a:gridCol w="510880">
                  <a:extLst>
                    <a:ext uri="{9D8B030D-6E8A-4147-A177-3AD203B41FA5}">
                      <a16:colId xmlns:a16="http://schemas.microsoft.com/office/drawing/2014/main" val="2409032028"/>
                    </a:ext>
                  </a:extLst>
                </a:gridCol>
                <a:gridCol w="510880">
                  <a:extLst>
                    <a:ext uri="{9D8B030D-6E8A-4147-A177-3AD203B41FA5}">
                      <a16:colId xmlns:a16="http://schemas.microsoft.com/office/drawing/2014/main" val="660813813"/>
                    </a:ext>
                  </a:extLst>
                </a:gridCol>
                <a:gridCol w="510880">
                  <a:extLst>
                    <a:ext uri="{9D8B030D-6E8A-4147-A177-3AD203B41FA5}">
                      <a16:colId xmlns:a16="http://schemas.microsoft.com/office/drawing/2014/main" val="2866485864"/>
                    </a:ext>
                  </a:extLst>
                </a:gridCol>
                <a:gridCol w="510880">
                  <a:extLst>
                    <a:ext uri="{9D8B030D-6E8A-4147-A177-3AD203B41FA5}">
                      <a16:colId xmlns:a16="http://schemas.microsoft.com/office/drawing/2014/main" val="286733116"/>
                    </a:ext>
                  </a:extLst>
                </a:gridCol>
                <a:gridCol w="418638">
                  <a:extLst>
                    <a:ext uri="{9D8B030D-6E8A-4147-A177-3AD203B41FA5}">
                      <a16:colId xmlns:a16="http://schemas.microsoft.com/office/drawing/2014/main" val="974419206"/>
                    </a:ext>
                  </a:extLst>
                </a:gridCol>
                <a:gridCol w="418638">
                  <a:extLst>
                    <a:ext uri="{9D8B030D-6E8A-4147-A177-3AD203B41FA5}">
                      <a16:colId xmlns:a16="http://schemas.microsoft.com/office/drawing/2014/main" val="2330551771"/>
                    </a:ext>
                  </a:extLst>
                </a:gridCol>
                <a:gridCol w="504612">
                  <a:extLst>
                    <a:ext uri="{9D8B030D-6E8A-4147-A177-3AD203B41FA5}">
                      <a16:colId xmlns:a16="http://schemas.microsoft.com/office/drawing/2014/main" val="3813035578"/>
                    </a:ext>
                  </a:extLst>
                </a:gridCol>
                <a:gridCol w="418638">
                  <a:extLst>
                    <a:ext uri="{9D8B030D-6E8A-4147-A177-3AD203B41FA5}">
                      <a16:colId xmlns:a16="http://schemas.microsoft.com/office/drawing/2014/main" val="1053517573"/>
                    </a:ext>
                  </a:extLst>
                </a:gridCol>
                <a:gridCol w="418638">
                  <a:extLst>
                    <a:ext uri="{9D8B030D-6E8A-4147-A177-3AD203B41FA5}">
                      <a16:colId xmlns:a16="http://schemas.microsoft.com/office/drawing/2014/main" val="3053329544"/>
                    </a:ext>
                  </a:extLst>
                </a:gridCol>
                <a:gridCol w="418638">
                  <a:extLst>
                    <a:ext uri="{9D8B030D-6E8A-4147-A177-3AD203B41FA5}">
                      <a16:colId xmlns:a16="http://schemas.microsoft.com/office/drawing/2014/main" val="1765633165"/>
                    </a:ext>
                  </a:extLst>
                </a:gridCol>
                <a:gridCol w="572243">
                  <a:extLst>
                    <a:ext uri="{9D8B030D-6E8A-4147-A177-3AD203B41FA5}">
                      <a16:colId xmlns:a16="http://schemas.microsoft.com/office/drawing/2014/main" val="2466848444"/>
                    </a:ext>
                  </a:extLst>
                </a:gridCol>
                <a:gridCol w="937084">
                  <a:extLst>
                    <a:ext uri="{9D8B030D-6E8A-4147-A177-3AD203B41FA5}">
                      <a16:colId xmlns:a16="http://schemas.microsoft.com/office/drawing/2014/main" val="3443320505"/>
                    </a:ext>
                  </a:extLst>
                </a:gridCol>
                <a:gridCol w="572243">
                  <a:extLst>
                    <a:ext uri="{9D8B030D-6E8A-4147-A177-3AD203B41FA5}">
                      <a16:colId xmlns:a16="http://schemas.microsoft.com/office/drawing/2014/main" val="4115733110"/>
                    </a:ext>
                  </a:extLst>
                </a:gridCol>
                <a:gridCol w="572243">
                  <a:extLst>
                    <a:ext uri="{9D8B030D-6E8A-4147-A177-3AD203B41FA5}">
                      <a16:colId xmlns:a16="http://schemas.microsoft.com/office/drawing/2014/main" val="476899698"/>
                    </a:ext>
                  </a:extLst>
                </a:gridCol>
                <a:gridCol w="572243">
                  <a:extLst>
                    <a:ext uri="{9D8B030D-6E8A-4147-A177-3AD203B41FA5}">
                      <a16:colId xmlns:a16="http://schemas.microsoft.com/office/drawing/2014/main" val="928797639"/>
                    </a:ext>
                  </a:extLst>
                </a:gridCol>
                <a:gridCol w="572243">
                  <a:extLst>
                    <a:ext uri="{9D8B030D-6E8A-4147-A177-3AD203B41FA5}">
                      <a16:colId xmlns:a16="http://schemas.microsoft.com/office/drawing/2014/main" val="3074012981"/>
                    </a:ext>
                  </a:extLst>
                </a:gridCol>
              </a:tblGrid>
              <a:tr h="164835">
                <a:tc rowSpan="2">
                  <a:txBody>
                    <a:bodyPr/>
                    <a:lstStyle/>
                    <a:p>
                      <a:endParaRPr lang="en-CA" sz="1200" noProof="0"/>
                    </a:p>
                  </a:txBody>
                  <a:tcPr marL="72000" marR="0" marT="36000" marB="3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lang="en-CA" sz="1100" noProof="0"/>
                        <a:t>TOTAL</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0000"/>
                        </a:lnSpc>
                      </a:pPr>
                      <a:r>
                        <a:rPr lang="en-CA" sz="1100" b="1" noProof="0">
                          <a:solidFill>
                            <a:schemeClr val="bg1"/>
                          </a:solidFill>
                        </a:rPr>
                        <a:t>GENDER</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1100" b="1" noProof="0">
                          <a:solidFill>
                            <a:schemeClr val="bg1"/>
                          </a:solidFill>
                        </a:rPr>
                        <a:t>AGE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6">
                  <a:txBody>
                    <a:bodyPr/>
                    <a:lstStyle/>
                    <a:p>
                      <a:pPr algn="ctr">
                        <a:lnSpc>
                          <a:spcPct val="100000"/>
                        </a:lnSpc>
                      </a:pPr>
                      <a:r>
                        <a:rPr lang="en-CA" sz="1100" b="1" noProof="0">
                          <a:solidFill>
                            <a:schemeClr val="bg1"/>
                          </a:solidFill>
                        </a:rPr>
                        <a:t>REGION</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endParaRPr lang="en-CA"/>
                    </a:p>
                  </a:txBody>
                  <a:tcPr/>
                </a:tc>
                <a:tc hMerge="1">
                  <a:txBody>
                    <a:bodyPr/>
                    <a:lstStyle/>
                    <a:p>
                      <a:pPr algn="ctr">
                        <a:lnSpc>
                          <a:spcPct val="100000"/>
                        </a:lnSpc>
                      </a:pPr>
                      <a:endParaRPr lang="en-CA" sz="12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INCOME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2025 VOTE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483711071"/>
                  </a:ext>
                </a:extLst>
              </a:tr>
              <a:tr h="252000">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lang="en-CA"/>
                    </a:p>
                  </a:txBody>
                  <a:tcPr/>
                </a:tc>
                <a:tc>
                  <a:txBody>
                    <a:bodyPr/>
                    <a:lstStyle/>
                    <a:p>
                      <a:pPr algn="ctr"/>
                      <a:r>
                        <a:rPr lang="en-CA" sz="1100" noProof="0">
                          <a:solidFill>
                            <a:schemeClr val="bg1"/>
                          </a:solidFill>
                        </a:rPr>
                        <a:t>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Female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18-29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30-44</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45-59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60+</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BC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SK/MB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ON</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QC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ATL</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&lt;$50K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CPC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LPC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NDP</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extLst>
                  <a:ext uri="{0D108BD9-81ED-4DB2-BD59-A6C34878D82A}">
                    <a16:rowId xmlns:a16="http://schemas.microsoft.com/office/drawing/2014/main" val="332580848"/>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Important </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1" i="0" u="none" strike="noStrike">
                          <a:solidFill>
                            <a:srgbClr val="000000"/>
                          </a:solidFill>
                          <a:effectLst/>
                          <a:latin typeface="Gill Sans Nova" panose="020B0602020104020203" pitchFamily="34" charset="0"/>
                        </a:rPr>
                        <a:t>96%</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95%</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97%</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96%</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95%</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95%</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99%</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95%</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92%</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99%</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98%</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97%</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93%</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94%</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98%</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94%</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98%</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97%</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90724514"/>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Not important</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4%</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6%</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2%</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678325444"/>
                  </a:ext>
                </a:extLst>
              </a:tr>
            </a:tbl>
          </a:graphicData>
        </a:graphic>
      </p:graphicFrame>
      <p:sp>
        <p:nvSpPr>
          <p:cNvPr id="3" name="Rectangle: Rounded Corners 2">
            <a:extLst>
              <a:ext uri="{FF2B5EF4-FFF2-40B4-BE49-F238E27FC236}">
                <a16:creationId xmlns:a16="http://schemas.microsoft.com/office/drawing/2014/main" id="{12FA899F-B6C0-016A-C521-5C7B960DEFA9}"/>
              </a:ext>
            </a:extLst>
          </p:cNvPr>
          <p:cNvSpPr/>
          <p:nvPr/>
        </p:nvSpPr>
        <p:spPr>
          <a:xfrm>
            <a:off x="8671252" y="3421848"/>
            <a:ext cx="2999249" cy="1202282"/>
          </a:xfrm>
          <a:prstGeom prst="roundRect">
            <a:avLst>
              <a:gd name="adj" fmla="val 98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400">
                <a:solidFill>
                  <a:schemeClr val="accent1"/>
                </a:solidFill>
              </a:rPr>
              <a:t>Agreement is high across all demographics but particularly acute among those 60+, SK/MB residents, and those who voted LPC in the last federal election. </a:t>
            </a:r>
          </a:p>
          <a:p>
            <a:endParaRPr lang="en-CA" sz="1400">
              <a:solidFill>
                <a:schemeClr val="accent1"/>
              </a:solidFill>
            </a:endParaRPr>
          </a:p>
        </p:txBody>
      </p:sp>
      <p:graphicFrame>
        <p:nvGraphicFramePr>
          <p:cNvPr id="12" name="Chart Placeholder 11">
            <a:extLst>
              <a:ext uri="{FF2B5EF4-FFF2-40B4-BE49-F238E27FC236}">
                <a16:creationId xmlns:a16="http://schemas.microsoft.com/office/drawing/2014/main" id="{220841DA-B3FA-616E-0E36-B10313589AC2}"/>
              </a:ext>
            </a:extLst>
          </p:cNvPr>
          <p:cNvGraphicFramePr>
            <a:graphicFrameLocks noGrp="1"/>
          </p:cNvGraphicFramePr>
          <p:nvPr>
            <p:ph type="chart" sz="quarter" idx="13"/>
            <p:extLst>
              <p:ext uri="{D42A27DB-BD31-4B8C-83A1-F6EECF244321}">
                <p14:modId xmlns:p14="http://schemas.microsoft.com/office/powerpoint/2010/main" val="3450140806"/>
              </p:ext>
            </p:extLst>
          </p:nvPr>
        </p:nvGraphicFramePr>
        <p:xfrm>
          <a:off x="349249" y="2157312"/>
          <a:ext cx="8133269" cy="2532063"/>
        </p:xfrm>
        <a:graphic>
          <a:graphicData uri="http://schemas.openxmlformats.org/drawingml/2006/chart">
            <c:chart xmlns:c="http://schemas.openxmlformats.org/drawingml/2006/chart" xmlns:r="http://schemas.openxmlformats.org/officeDocument/2006/relationships" r:id="rId2"/>
          </a:graphicData>
        </a:graphic>
      </p:graphicFrame>
      <p:sp>
        <p:nvSpPr>
          <p:cNvPr id="13" name="Left Brace 12">
            <a:extLst>
              <a:ext uri="{FF2B5EF4-FFF2-40B4-BE49-F238E27FC236}">
                <a16:creationId xmlns:a16="http://schemas.microsoft.com/office/drawing/2014/main" id="{3CA264AD-DAA8-2D40-12DE-98B50CDD0AD0}"/>
              </a:ext>
            </a:extLst>
          </p:cNvPr>
          <p:cNvSpPr/>
          <p:nvPr/>
        </p:nvSpPr>
        <p:spPr>
          <a:xfrm rot="5400000">
            <a:off x="2332356" y="1377476"/>
            <a:ext cx="155448" cy="2018789"/>
          </a:xfrm>
          <a:prstGeom prst="leftBrace">
            <a:avLst>
              <a:gd name="adj1" fmla="val 45097"/>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TextBox 14">
            <a:extLst>
              <a:ext uri="{FF2B5EF4-FFF2-40B4-BE49-F238E27FC236}">
                <a16:creationId xmlns:a16="http://schemas.microsoft.com/office/drawing/2014/main" id="{58CF3638-3E29-3A38-EACA-389E2875D384}"/>
              </a:ext>
            </a:extLst>
          </p:cNvPr>
          <p:cNvSpPr txBox="1"/>
          <p:nvPr/>
        </p:nvSpPr>
        <p:spPr>
          <a:xfrm>
            <a:off x="2029207" y="1827802"/>
            <a:ext cx="761747" cy="461665"/>
          </a:xfrm>
          <a:prstGeom prst="rect">
            <a:avLst/>
          </a:prstGeom>
          <a:noFill/>
        </p:spPr>
        <p:txBody>
          <a:bodyPr wrap="none" rtlCol="0">
            <a:spAutoFit/>
          </a:bodyPr>
          <a:lstStyle/>
          <a:p>
            <a:r>
              <a:rPr lang="en-CA" sz="2400" b="1">
                <a:solidFill>
                  <a:schemeClr val="accent1"/>
                </a:solidFill>
              </a:rPr>
              <a:t>96%</a:t>
            </a:r>
          </a:p>
        </p:txBody>
      </p:sp>
      <p:pic>
        <p:nvPicPr>
          <p:cNvPr id="32" name="Picture 31">
            <a:extLst>
              <a:ext uri="{FF2B5EF4-FFF2-40B4-BE49-F238E27FC236}">
                <a16:creationId xmlns:a16="http://schemas.microsoft.com/office/drawing/2014/main" id="{304D50B8-600E-2F85-9B4B-92738CC5F3E1}"/>
              </a:ext>
            </a:extLst>
          </p:cNvPr>
          <p:cNvPicPr>
            <a:picLocks noChangeAspect="1"/>
          </p:cNvPicPr>
          <p:nvPr/>
        </p:nvPicPr>
        <p:blipFill>
          <a:blip r:embed="rId3">
            <a:extLst>
              <a:ext uri="{28A0092B-C50C-407E-A947-70E740481C1C}">
                <a14:useLocalDpi xmlns:a14="http://schemas.microsoft.com/office/drawing/2010/main" val="0"/>
              </a:ext>
            </a:extLst>
          </a:blip>
          <a:srcRect l="18472" t="12778" r="19861" b="19583"/>
          <a:stretch>
            <a:fillRect/>
          </a:stretch>
        </p:blipFill>
        <p:spPr>
          <a:xfrm>
            <a:off x="9390695" y="1540345"/>
            <a:ext cx="1543561" cy="1693050"/>
          </a:xfrm>
          <a:prstGeom prst="rect">
            <a:avLst/>
          </a:prstGeom>
        </p:spPr>
      </p:pic>
    </p:spTree>
    <p:extLst>
      <p:ext uri="{BB962C8B-B14F-4D97-AF65-F5344CB8AC3E}">
        <p14:creationId xmlns:p14="http://schemas.microsoft.com/office/powerpoint/2010/main" val="3236376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91875-F986-E964-8C6F-D512E43D847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105C04F-E959-74F3-0655-3628552FF2DF}"/>
              </a:ext>
            </a:extLst>
          </p:cNvPr>
          <p:cNvSpPr>
            <a:spLocks noGrp="1"/>
          </p:cNvSpPr>
          <p:nvPr>
            <p:ph type="body" sz="quarter" idx="10"/>
          </p:nvPr>
        </p:nvSpPr>
        <p:spPr>
          <a:xfrm>
            <a:off x="950912" y="490716"/>
            <a:ext cx="10554206" cy="276999"/>
          </a:xfrm>
        </p:spPr>
        <p:txBody>
          <a:bodyPr/>
          <a:lstStyle/>
          <a:p>
            <a:r>
              <a:rPr lang="en-US"/>
              <a:t>How important is it to prevent today’s children from ever taking up smoking or vaping?</a:t>
            </a:r>
          </a:p>
        </p:txBody>
      </p:sp>
      <p:sp>
        <p:nvSpPr>
          <p:cNvPr id="7" name="Text Placeholder 6">
            <a:extLst>
              <a:ext uri="{FF2B5EF4-FFF2-40B4-BE49-F238E27FC236}">
                <a16:creationId xmlns:a16="http://schemas.microsoft.com/office/drawing/2014/main" id="{C2985AC5-D4F0-6F85-7619-D3CF5416F7CE}"/>
              </a:ext>
            </a:extLst>
          </p:cNvPr>
          <p:cNvSpPr>
            <a:spLocks noGrp="1"/>
          </p:cNvSpPr>
          <p:nvPr>
            <p:ph type="body" sz="quarter" idx="12"/>
          </p:nvPr>
        </p:nvSpPr>
        <p:spPr/>
        <p:txBody>
          <a:bodyPr/>
          <a:lstStyle/>
          <a:p>
            <a:r>
              <a:rPr lang="en-US"/>
              <a:t>Importance in preventing children from ever taking up smoking/vaping </a:t>
            </a:r>
          </a:p>
        </p:txBody>
      </p:sp>
      <p:sp>
        <p:nvSpPr>
          <p:cNvPr id="6" name="Text Placeholder 5">
            <a:extLst>
              <a:ext uri="{FF2B5EF4-FFF2-40B4-BE49-F238E27FC236}">
                <a16:creationId xmlns:a16="http://schemas.microsoft.com/office/drawing/2014/main" id="{DE3D595B-2C71-5D50-0CEB-264AB06B675E}"/>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78A72257-AA43-E1E2-CF6C-AEDF192B0207}"/>
              </a:ext>
            </a:extLst>
          </p:cNvPr>
          <p:cNvSpPr>
            <a:spLocks noGrp="1"/>
          </p:cNvSpPr>
          <p:nvPr>
            <p:ph type="title" idx="4294967295"/>
          </p:nvPr>
        </p:nvSpPr>
        <p:spPr>
          <a:xfrm>
            <a:off x="0" y="0"/>
            <a:ext cx="0" cy="0"/>
          </a:xfrm>
        </p:spPr>
        <p:txBody>
          <a:bodyPr/>
          <a:lstStyle/>
          <a:p>
            <a:r>
              <a:rPr lang="en-US"/>
              <a:t> </a:t>
            </a:r>
            <a:endParaRPr/>
          </a:p>
        </p:txBody>
      </p:sp>
      <p:graphicFrame>
        <p:nvGraphicFramePr>
          <p:cNvPr id="9" name="Table 8">
            <a:extLst>
              <a:ext uri="{FF2B5EF4-FFF2-40B4-BE49-F238E27FC236}">
                <a16:creationId xmlns:a16="http://schemas.microsoft.com/office/drawing/2014/main" id="{32EFF71A-F8F7-E70E-2199-B3B3DDCB00A5}"/>
              </a:ext>
            </a:extLst>
          </p:cNvPr>
          <p:cNvGraphicFramePr>
            <a:graphicFrameLocks noGrp="1"/>
          </p:cNvGraphicFramePr>
          <p:nvPr>
            <p:extLst>
              <p:ext uri="{D42A27DB-BD31-4B8C-83A1-F6EECF244321}">
                <p14:modId xmlns:p14="http://schemas.microsoft.com/office/powerpoint/2010/main" val="1756076286"/>
              </p:ext>
            </p:extLst>
          </p:nvPr>
        </p:nvGraphicFramePr>
        <p:xfrm>
          <a:off x="349756" y="1982321"/>
          <a:ext cx="11336272" cy="3765626"/>
        </p:xfrm>
        <a:graphic>
          <a:graphicData uri="http://schemas.openxmlformats.org/drawingml/2006/table">
            <a:tbl>
              <a:tblPr firstRow="1" bandRow="1">
                <a:tableStyleId>{5C22544A-7EE6-4342-B048-85BDC9FD1C3A}</a:tableStyleId>
              </a:tblPr>
              <a:tblGrid>
                <a:gridCol w="1380006">
                  <a:extLst>
                    <a:ext uri="{9D8B030D-6E8A-4147-A177-3AD203B41FA5}">
                      <a16:colId xmlns:a16="http://schemas.microsoft.com/office/drawing/2014/main" val="3464750862"/>
                    </a:ext>
                  </a:extLst>
                </a:gridCol>
                <a:gridCol w="524014">
                  <a:extLst>
                    <a:ext uri="{9D8B030D-6E8A-4147-A177-3AD203B41FA5}">
                      <a16:colId xmlns:a16="http://schemas.microsoft.com/office/drawing/2014/main" val="2409032028"/>
                    </a:ext>
                  </a:extLst>
                </a:gridCol>
                <a:gridCol w="524014">
                  <a:extLst>
                    <a:ext uri="{9D8B030D-6E8A-4147-A177-3AD203B41FA5}">
                      <a16:colId xmlns:a16="http://schemas.microsoft.com/office/drawing/2014/main" val="476899698"/>
                    </a:ext>
                  </a:extLst>
                </a:gridCol>
                <a:gridCol w="524014">
                  <a:extLst>
                    <a:ext uri="{9D8B030D-6E8A-4147-A177-3AD203B41FA5}">
                      <a16:colId xmlns:a16="http://schemas.microsoft.com/office/drawing/2014/main" val="3684218232"/>
                    </a:ext>
                  </a:extLst>
                </a:gridCol>
                <a:gridCol w="524014">
                  <a:extLst>
                    <a:ext uri="{9D8B030D-6E8A-4147-A177-3AD203B41FA5}">
                      <a16:colId xmlns:a16="http://schemas.microsoft.com/office/drawing/2014/main" val="4226621066"/>
                    </a:ext>
                  </a:extLst>
                </a:gridCol>
                <a:gridCol w="524014">
                  <a:extLst>
                    <a:ext uri="{9D8B030D-6E8A-4147-A177-3AD203B41FA5}">
                      <a16:colId xmlns:a16="http://schemas.microsoft.com/office/drawing/2014/main" val="3775897361"/>
                    </a:ext>
                  </a:extLst>
                </a:gridCol>
                <a:gridCol w="524014">
                  <a:extLst>
                    <a:ext uri="{9D8B030D-6E8A-4147-A177-3AD203B41FA5}">
                      <a16:colId xmlns:a16="http://schemas.microsoft.com/office/drawing/2014/main" val="3980316907"/>
                    </a:ext>
                  </a:extLst>
                </a:gridCol>
                <a:gridCol w="524014">
                  <a:extLst>
                    <a:ext uri="{9D8B030D-6E8A-4147-A177-3AD203B41FA5}">
                      <a16:colId xmlns:a16="http://schemas.microsoft.com/office/drawing/2014/main" val="722961161"/>
                    </a:ext>
                  </a:extLst>
                </a:gridCol>
                <a:gridCol w="524014">
                  <a:extLst>
                    <a:ext uri="{9D8B030D-6E8A-4147-A177-3AD203B41FA5}">
                      <a16:colId xmlns:a16="http://schemas.microsoft.com/office/drawing/2014/main" val="2634300050"/>
                    </a:ext>
                  </a:extLst>
                </a:gridCol>
                <a:gridCol w="524014">
                  <a:extLst>
                    <a:ext uri="{9D8B030D-6E8A-4147-A177-3AD203B41FA5}">
                      <a16:colId xmlns:a16="http://schemas.microsoft.com/office/drawing/2014/main" val="2366366075"/>
                    </a:ext>
                  </a:extLst>
                </a:gridCol>
                <a:gridCol w="524014">
                  <a:extLst>
                    <a:ext uri="{9D8B030D-6E8A-4147-A177-3AD203B41FA5}">
                      <a16:colId xmlns:a16="http://schemas.microsoft.com/office/drawing/2014/main" val="127634193"/>
                    </a:ext>
                  </a:extLst>
                </a:gridCol>
                <a:gridCol w="524014">
                  <a:extLst>
                    <a:ext uri="{9D8B030D-6E8A-4147-A177-3AD203B41FA5}">
                      <a16:colId xmlns:a16="http://schemas.microsoft.com/office/drawing/2014/main" val="968864673"/>
                    </a:ext>
                  </a:extLst>
                </a:gridCol>
                <a:gridCol w="524014">
                  <a:extLst>
                    <a:ext uri="{9D8B030D-6E8A-4147-A177-3AD203B41FA5}">
                      <a16:colId xmlns:a16="http://schemas.microsoft.com/office/drawing/2014/main" val="972328938"/>
                    </a:ext>
                  </a:extLst>
                </a:gridCol>
                <a:gridCol w="524014">
                  <a:extLst>
                    <a:ext uri="{9D8B030D-6E8A-4147-A177-3AD203B41FA5}">
                      <a16:colId xmlns:a16="http://schemas.microsoft.com/office/drawing/2014/main" val="2731006082"/>
                    </a:ext>
                  </a:extLst>
                </a:gridCol>
                <a:gridCol w="524014">
                  <a:extLst>
                    <a:ext uri="{9D8B030D-6E8A-4147-A177-3AD203B41FA5}">
                      <a16:colId xmlns:a16="http://schemas.microsoft.com/office/drawing/2014/main" val="648036099"/>
                    </a:ext>
                  </a:extLst>
                </a:gridCol>
                <a:gridCol w="524014">
                  <a:extLst>
                    <a:ext uri="{9D8B030D-6E8A-4147-A177-3AD203B41FA5}">
                      <a16:colId xmlns:a16="http://schemas.microsoft.com/office/drawing/2014/main" val="3990100442"/>
                    </a:ext>
                  </a:extLst>
                </a:gridCol>
                <a:gridCol w="524014">
                  <a:extLst>
                    <a:ext uri="{9D8B030D-6E8A-4147-A177-3AD203B41FA5}">
                      <a16:colId xmlns:a16="http://schemas.microsoft.com/office/drawing/2014/main" val="1124854329"/>
                    </a:ext>
                  </a:extLst>
                </a:gridCol>
                <a:gridCol w="524014">
                  <a:extLst>
                    <a:ext uri="{9D8B030D-6E8A-4147-A177-3AD203B41FA5}">
                      <a16:colId xmlns:a16="http://schemas.microsoft.com/office/drawing/2014/main" val="188253455"/>
                    </a:ext>
                  </a:extLst>
                </a:gridCol>
                <a:gridCol w="524014">
                  <a:extLst>
                    <a:ext uri="{9D8B030D-6E8A-4147-A177-3AD203B41FA5}">
                      <a16:colId xmlns:a16="http://schemas.microsoft.com/office/drawing/2014/main" val="1118606650"/>
                    </a:ext>
                  </a:extLst>
                </a:gridCol>
                <a:gridCol w="524014">
                  <a:extLst>
                    <a:ext uri="{9D8B030D-6E8A-4147-A177-3AD203B41FA5}">
                      <a16:colId xmlns:a16="http://schemas.microsoft.com/office/drawing/2014/main" val="2550085208"/>
                    </a:ext>
                  </a:extLst>
                </a:gridCol>
              </a:tblGrid>
              <a:tr h="189514">
                <a:tc rowSpan="2">
                  <a:txBody>
                    <a:bodyPr/>
                    <a:lstStyle/>
                    <a:p>
                      <a:endParaRPr lang="en-CA" sz="1400" noProof="0"/>
                    </a:p>
                  </a:txBody>
                  <a:tcPr marL="72000" marR="0" marT="36000" marB="36000" anchor="ctr">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1"/>
                    </a:solidFill>
                  </a:tcPr>
                </a:tc>
                <a:tc rowSpan="2">
                  <a:txBody>
                    <a:bodyPr/>
                    <a:lstStyle/>
                    <a:p>
                      <a:pPr algn="ctr" fontAlgn="b">
                        <a:buNone/>
                      </a:pPr>
                      <a:r>
                        <a:rPr lang="en-US" sz="800" b="1" kern="1200">
                          <a:solidFill>
                            <a:schemeClr val="lt1"/>
                          </a:solidFill>
                          <a:latin typeface="+mn-lt"/>
                          <a:ea typeface="+mn-ea"/>
                          <a:cs typeface="+mn-cs"/>
                        </a:rPr>
                        <a:t>TOTAL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B733D"/>
                    </a:solidFill>
                  </a:tcPr>
                </a:tc>
                <a:tc gridSpan="6">
                  <a:txBody>
                    <a:bodyPr/>
                    <a:lstStyle/>
                    <a:p>
                      <a:pPr algn="ctr">
                        <a:lnSpc>
                          <a:spcPct val="100000"/>
                        </a:lnSpc>
                      </a:pPr>
                      <a:r>
                        <a:rPr lang="en-CA" sz="800" b="1" kern="1200" noProof="0">
                          <a:solidFill>
                            <a:schemeClr val="lt1"/>
                          </a:solidFill>
                          <a:latin typeface="+mn-lt"/>
                          <a:ea typeface="+mn-ea"/>
                          <a:cs typeface="+mn-cs"/>
                        </a:rPr>
                        <a:t>REGION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800" b="1" kern="1200" noProof="0">
                          <a:solidFill>
                            <a:schemeClr val="lt1"/>
                          </a:solidFill>
                          <a:latin typeface="+mn-lt"/>
                          <a:ea typeface="+mn-ea"/>
                          <a:cs typeface="+mn-cs"/>
                        </a:rPr>
                        <a:t>AGE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endParaRPr lang="en-US"/>
                    </a:p>
                  </a:txBody>
                  <a:tcPr/>
                </a:tc>
                <a:tc hMerge="1">
                  <a:txBody>
                    <a:bodyPr/>
                    <a:lstStyle/>
                    <a:p>
                      <a:pPr algn="ctr">
                        <a:lnSpc>
                          <a:spcPct val="100000"/>
                        </a:lnSpc>
                      </a:pPr>
                      <a:endParaRPr lang="en-CA" sz="12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2">
                  <a:txBody>
                    <a:bodyPr/>
                    <a:lstStyle/>
                    <a:p>
                      <a:pPr algn="ctr">
                        <a:lnSpc>
                          <a:spcPct val="100000"/>
                        </a:lnSpc>
                      </a:pPr>
                      <a:r>
                        <a:rPr lang="en-CA" sz="800" b="1" kern="1200" noProof="0">
                          <a:solidFill>
                            <a:schemeClr val="lt1"/>
                          </a:solidFill>
                          <a:latin typeface="+mn-lt"/>
                          <a:ea typeface="+mn-ea"/>
                          <a:cs typeface="+mn-cs"/>
                        </a:rPr>
                        <a:t>GENDER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INCOME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2025 VOTE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extLst>
                  <a:ext uri="{0D108BD9-81ED-4DB2-BD59-A6C34878D82A}">
                    <a16:rowId xmlns:a16="http://schemas.microsoft.com/office/drawing/2014/main" val="483711071"/>
                  </a:ext>
                </a:extLst>
              </a:tr>
              <a:tr h="284272">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b">
                        <a:buNone/>
                      </a:pPr>
                      <a:r>
                        <a:rPr lang="en-US" sz="700" b="1" kern="1200">
                          <a:solidFill>
                            <a:schemeClr val="lt1"/>
                          </a:solidFill>
                          <a:latin typeface="+mn-lt"/>
                          <a:ea typeface="+mn-ea"/>
                          <a:cs typeface="+mn-cs"/>
                        </a:rPr>
                        <a:t>BC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AB</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SK/MB</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QC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86836"/>
                    </a:solidFill>
                  </a:tcPr>
                </a:tc>
                <a:tc>
                  <a:txBody>
                    <a:bodyPr/>
                    <a:lstStyle/>
                    <a:p>
                      <a:pPr algn="ctr" fontAlgn="b">
                        <a:buNone/>
                      </a:pPr>
                      <a:r>
                        <a:rPr lang="en-US" sz="700" b="1" kern="1200">
                          <a:solidFill>
                            <a:schemeClr val="lt1"/>
                          </a:solidFill>
                          <a:latin typeface="+mn-lt"/>
                          <a:ea typeface="+mn-ea"/>
                          <a:cs typeface="+mn-cs"/>
                        </a:rPr>
                        <a:t>ATL</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18 to 29</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30 to 44</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45 to 59</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60 +</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Male</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Female</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&lt;$50K</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&gt;$100K</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CPC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LPC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NDP</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extLst>
                  <a:ext uri="{0D108BD9-81ED-4DB2-BD59-A6C34878D82A}">
                    <a16:rowId xmlns:a16="http://schemas.microsoft.com/office/drawing/2014/main" val="332580848"/>
                  </a:ext>
                </a:extLst>
              </a:tr>
              <a:tr h="548640">
                <a:tc>
                  <a:txBody>
                    <a:bodyPr/>
                    <a:lstStyle/>
                    <a:p>
                      <a:pPr algn="l" fontAlgn="ctr">
                        <a:buNone/>
                      </a:pPr>
                      <a:r>
                        <a:rPr lang="en-US" sz="1100" b="1" i="0" u="none" strike="noStrike">
                          <a:solidFill>
                            <a:srgbClr val="000000"/>
                          </a:solidFill>
                          <a:effectLst/>
                          <a:latin typeface="Gill Sans Nova" panose="020B0602020104020203" pitchFamily="34" charset="0"/>
                        </a:rPr>
                        <a:t>NET: Important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96%</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95%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92%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93%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94%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290954527"/>
                  </a:ext>
                </a:extLst>
              </a:tr>
              <a:tr h="548640">
                <a:tc>
                  <a:txBody>
                    <a:bodyPr/>
                    <a:lstStyle/>
                    <a:p>
                      <a:pPr algn="l" fontAlgn="ctr">
                        <a:buNone/>
                      </a:pPr>
                      <a:r>
                        <a:rPr lang="en-US" sz="1100" b="0" i="0" u="none" strike="noStrike">
                          <a:solidFill>
                            <a:srgbClr val="000000"/>
                          </a:solidFill>
                          <a:effectLst/>
                          <a:latin typeface="Gill Sans Nova" panose="020B0602020104020203" pitchFamily="34" charset="0"/>
                        </a:rPr>
                        <a:t>Very important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79%</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79%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59458154"/>
                  </a:ext>
                </a:extLst>
              </a:tr>
              <a:tr h="548640">
                <a:tc>
                  <a:txBody>
                    <a:bodyPr/>
                    <a:lstStyle/>
                    <a:p>
                      <a:pPr algn="l" fontAlgn="ctr">
                        <a:buNone/>
                      </a:pPr>
                      <a:r>
                        <a:rPr lang="en-US" sz="1100" b="0" i="0" u="none" strike="noStrike">
                          <a:solidFill>
                            <a:srgbClr val="000000"/>
                          </a:solidFill>
                          <a:effectLst/>
                          <a:latin typeface="Gill Sans Nova" panose="020B0602020104020203" pitchFamily="34" charset="0"/>
                        </a:rPr>
                        <a:t>Somewhat important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17%</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271672629"/>
                  </a:ext>
                </a:extLst>
              </a:tr>
              <a:tr h="548640">
                <a:tc>
                  <a:txBody>
                    <a:bodyPr/>
                    <a:lstStyle/>
                    <a:p>
                      <a:pPr algn="l" fontAlgn="ctr">
                        <a:buNone/>
                      </a:pPr>
                      <a:r>
                        <a:rPr lang="en-US" sz="1100" b="1" i="0" u="none" strike="noStrike">
                          <a:solidFill>
                            <a:srgbClr val="000000"/>
                          </a:solidFill>
                          <a:effectLst/>
                          <a:latin typeface="Gill Sans Nova" panose="020B0602020104020203" pitchFamily="34" charset="0"/>
                        </a:rPr>
                        <a:t>NET: Not important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4%</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316409856"/>
                  </a:ext>
                </a:extLst>
              </a:tr>
              <a:tr h="548640">
                <a:tc>
                  <a:txBody>
                    <a:bodyPr/>
                    <a:lstStyle/>
                    <a:p>
                      <a:pPr algn="l" fontAlgn="ctr">
                        <a:buNone/>
                      </a:pPr>
                      <a:r>
                        <a:rPr lang="en-US" sz="1100" b="0" i="0" u="none" strike="noStrike">
                          <a:solidFill>
                            <a:srgbClr val="000000"/>
                          </a:solidFill>
                          <a:effectLst/>
                          <a:latin typeface="Gill Sans Nova" panose="020B0602020104020203" pitchFamily="34" charset="0"/>
                        </a:rPr>
                        <a:t>Not very important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2%</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364760326"/>
                  </a:ext>
                </a:extLst>
              </a:tr>
              <a:tr h="548640">
                <a:tc>
                  <a:txBody>
                    <a:bodyPr/>
                    <a:lstStyle/>
                    <a:p>
                      <a:pPr algn="l" fontAlgn="ctr">
                        <a:buNone/>
                      </a:pPr>
                      <a:r>
                        <a:rPr lang="en-US" sz="1100" b="0" i="0" u="none" strike="noStrike">
                          <a:solidFill>
                            <a:srgbClr val="000000"/>
                          </a:solidFill>
                          <a:effectLst/>
                          <a:latin typeface="Gill Sans Nova" panose="020B0602020104020203" pitchFamily="34" charset="0"/>
                        </a:rPr>
                        <a:t>Not important at all</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1%</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804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271994765"/>
                  </a:ext>
                </a:extLst>
              </a:tr>
            </a:tbl>
          </a:graphicData>
        </a:graphic>
      </p:graphicFrame>
    </p:spTree>
    <p:extLst>
      <p:ext uri="{BB962C8B-B14F-4D97-AF65-F5344CB8AC3E}">
        <p14:creationId xmlns:p14="http://schemas.microsoft.com/office/powerpoint/2010/main" val="668997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017ED-0FD4-548A-BF25-881C63DAC76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9CFF713-461E-B37D-DC65-3320134A5E29}"/>
              </a:ext>
            </a:extLst>
          </p:cNvPr>
          <p:cNvSpPr>
            <a:spLocks noGrp="1"/>
          </p:cNvSpPr>
          <p:nvPr>
            <p:ph type="body" sz="quarter" idx="10"/>
          </p:nvPr>
        </p:nvSpPr>
        <p:spPr>
          <a:xfrm>
            <a:off x="950912" y="490716"/>
            <a:ext cx="10554206" cy="276999"/>
          </a:xfrm>
        </p:spPr>
        <p:txBody>
          <a:bodyPr/>
          <a:lstStyle/>
          <a:p>
            <a:r>
              <a:rPr lang="en-US"/>
              <a:t>Do you think nicotine addiction is a serious problem in Canada?</a:t>
            </a:r>
          </a:p>
        </p:txBody>
      </p:sp>
      <p:sp>
        <p:nvSpPr>
          <p:cNvPr id="7" name="Text Placeholder 6">
            <a:extLst>
              <a:ext uri="{FF2B5EF4-FFF2-40B4-BE49-F238E27FC236}">
                <a16:creationId xmlns:a16="http://schemas.microsoft.com/office/drawing/2014/main" id="{6066D283-C295-9ACF-D123-F33AF6BDAFA7}"/>
              </a:ext>
            </a:extLst>
          </p:cNvPr>
          <p:cNvSpPr>
            <a:spLocks noGrp="1"/>
          </p:cNvSpPr>
          <p:nvPr>
            <p:ph type="body" sz="quarter" idx="12"/>
          </p:nvPr>
        </p:nvSpPr>
        <p:spPr>
          <a:xfrm>
            <a:off x="349756" y="969853"/>
            <a:ext cx="11155362" cy="549275"/>
          </a:xfrm>
        </p:spPr>
        <p:txBody>
          <a:bodyPr anchor="t"/>
          <a:lstStyle/>
          <a:p>
            <a:r>
              <a:rPr lang="en-US"/>
              <a:t>3 in 4 Canadians think that nicotine addiction is a serious problem in Canada. </a:t>
            </a:r>
          </a:p>
          <a:p>
            <a:pPr>
              <a:spcBef>
                <a:spcPts val="600"/>
              </a:spcBef>
            </a:pPr>
            <a:r>
              <a:rPr lang="en-US" sz="1600">
                <a:solidFill>
                  <a:schemeClr val="accent1"/>
                </a:solidFill>
              </a:rPr>
              <a:t>Men are less likely than women to feel nicotine addiction is a serious problem in Canada, though the majority still believe it to be a serious issue. </a:t>
            </a:r>
          </a:p>
        </p:txBody>
      </p:sp>
      <p:sp>
        <p:nvSpPr>
          <p:cNvPr id="6" name="Text Placeholder 5">
            <a:extLst>
              <a:ext uri="{FF2B5EF4-FFF2-40B4-BE49-F238E27FC236}">
                <a16:creationId xmlns:a16="http://schemas.microsoft.com/office/drawing/2014/main" id="{E211CF66-94EB-9717-16C0-080DA1A56DF4}"/>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F13D6808-9413-328A-3639-20F64D572BE4}"/>
              </a:ext>
            </a:extLst>
          </p:cNvPr>
          <p:cNvSpPr>
            <a:spLocks noGrp="1"/>
          </p:cNvSpPr>
          <p:nvPr>
            <p:ph type="title" idx="4294967295"/>
          </p:nvPr>
        </p:nvSpPr>
        <p:spPr>
          <a:xfrm>
            <a:off x="0" y="0"/>
            <a:ext cx="0" cy="0"/>
          </a:xfrm>
        </p:spPr>
        <p:txBody>
          <a:bodyPr/>
          <a:lstStyle/>
          <a:p>
            <a:r>
              <a:rPr lang="en-US"/>
              <a:t> </a:t>
            </a:r>
            <a:endParaRPr/>
          </a:p>
        </p:txBody>
      </p:sp>
      <p:graphicFrame>
        <p:nvGraphicFramePr>
          <p:cNvPr id="8" name="Table 7">
            <a:extLst>
              <a:ext uri="{FF2B5EF4-FFF2-40B4-BE49-F238E27FC236}">
                <a16:creationId xmlns:a16="http://schemas.microsoft.com/office/drawing/2014/main" id="{9C0312BF-6282-58FD-4DC8-714FD03E0A8B}"/>
              </a:ext>
            </a:extLst>
          </p:cNvPr>
          <p:cNvGraphicFramePr>
            <a:graphicFrameLocks noGrp="1"/>
          </p:cNvGraphicFramePr>
          <p:nvPr>
            <p:extLst>
              <p:ext uri="{D42A27DB-BD31-4B8C-83A1-F6EECF244321}">
                <p14:modId xmlns:p14="http://schemas.microsoft.com/office/powerpoint/2010/main" val="2145155703"/>
              </p:ext>
            </p:extLst>
          </p:nvPr>
        </p:nvGraphicFramePr>
        <p:xfrm>
          <a:off x="349756" y="4691267"/>
          <a:ext cx="11467479" cy="1196880"/>
        </p:xfrm>
        <a:graphic>
          <a:graphicData uri="http://schemas.openxmlformats.org/drawingml/2006/table">
            <a:tbl>
              <a:tblPr firstRow="1" bandRow="1">
                <a:tableStyleId>{5C22544A-7EE6-4342-B048-85BDC9FD1C3A}</a:tableStyleId>
              </a:tblPr>
              <a:tblGrid>
                <a:gridCol w="724136">
                  <a:extLst>
                    <a:ext uri="{9D8B030D-6E8A-4147-A177-3AD203B41FA5}">
                      <a16:colId xmlns:a16="http://schemas.microsoft.com/office/drawing/2014/main" val="3464750862"/>
                    </a:ext>
                  </a:extLst>
                </a:gridCol>
                <a:gridCol w="618445">
                  <a:extLst>
                    <a:ext uri="{9D8B030D-6E8A-4147-A177-3AD203B41FA5}">
                      <a16:colId xmlns:a16="http://schemas.microsoft.com/office/drawing/2014/main" val="2538808159"/>
                    </a:ext>
                  </a:extLst>
                </a:gridCol>
                <a:gridCol w="546707">
                  <a:extLst>
                    <a:ext uri="{9D8B030D-6E8A-4147-A177-3AD203B41FA5}">
                      <a16:colId xmlns:a16="http://schemas.microsoft.com/office/drawing/2014/main" val="2475026422"/>
                    </a:ext>
                  </a:extLst>
                </a:gridCol>
                <a:gridCol w="546707">
                  <a:extLst>
                    <a:ext uri="{9D8B030D-6E8A-4147-A177-3AD203B41FA5}">
                      <a16:colId xmlns:a16="http://schemas.microsoft.com/office/drawing/2014/main" val="2441291274"/>
                    </a:ext>
                  </a:extLst>
                </a:gridCol>
                <a:gridCol w="546707">
                  <a:extLst>
                    <a:ext uri="{9D8B030D-6E8A-4147-A177-3AD203B41FA5}">
                      <a16:colId xmlns:a16="http://schemas.microsoft.com/office/drawing/2014/main" val="2409032028"/>
                    </a:ext>
                  </a:extLst>
                </a:gridCol>
                <a:gridCol w="546707">
                  <a:extLst>
                    <a:ext uri="{9D8B030D-6E8A-4147-A177-3AD203B41FA5}">
                      <a16:colId xmlns:a16="http://schemas.microsoft.com/office/drawing/2014/main" val="660813813"/>
                    </a:ext>
                  </a:extLst>
                </a:gridCol>
                <a:gridCol w="546707">
                  <a:extLst>
                    <a:ext uri="{9D8B030D-6E8A-4147-A177-3AD203B41FA5}">
                      <a16:colId xmlns:a16="http://schemas.microsoft.com/office/drawing/2014/main" val="2866485864"/>
                    </a:ext>
                  </a:extLst>
                </a:gridCol>
                <a:gridCol w="546707">
                  <a:extLst>
                    <a:ext uri="{9D8B030D-6E8A-4147-A177-3AD203B41FA5}">
                      <a16:colId xmlns:a16="http://schemas.microsoft.com/office/drawing/2014/main" val="286733116"/>
                    </a:ext>
                  </a:extLst>
                </a:gridCol>
                <a:gridCol w="447997">
                  <a:extLst>
                    <a:ext uri="{9D8B030D-6E8A-4147-A177-3AD203B41FA5}">
                      <a16:colId xmlns:a16="http://schemas.microsoft.com/office/drawing/2014/main" val="974419206"/>
                    </a:ext>
                  </a:extLst>
                </a:gridCol>
                <a:gridCol w="447997">
                  <a:extLst>
                    <a:ext uri="{9D8B030D-6E8A-4147-A177-3AD203B41FA5}">
                      <a16:colId xmlns:a16="http://schemas.microsoft.com/office/drawing/2014/main" val="2330551771"/>
                    </a:ext>
                  </a:extLst>
                </a:gridCol>
                <a:gridCol w="540000">
                  <a:extLst>
                    <a:ext uri="{9D8B030D-6E8A-4147-A177-3AD203B41FA5}">
                      <a16:colId xmlns:a16="http://schemas.microsoft.com/office/drawing/2014/main" val="3813035578"/>
                    </a:ext>
                  </a:extLst>
                </a:gridCol>
                <a:gridCol w="447997">
                  <a:extLst>
                    <a:ext uri="{9D8B030D-6E8A-4147-A177-3AD203B41FA5}">
                      <a16:colId xmlns:a16="http://schemas.microsoft.com/office/drawing/2014/main" val="1053517573"/>
                    </a:ext>
                  </a:extLst>
                </a:gridCol>
                <a:gridCol w="447997">
                  <a:extLst>
                    <a:ext uri="{9D8B030D-6E8A-4147-A177-3AD203B41FA5}">
                      <a16:colId xmlns:a16="http://schemas.microsoft.com/office/drawing/2014/main" val="3053329544"/>
                    </a:ext>
                  </a:extLst>
                </a:gridCol>
                <a:gridCol w="447997">
                  <a:extLst>
                    <a:ext uri="{9D8B030D-6E8A-4147-A177-3AD203B41FA5}">
                      <a16:colId xmlns:a16="http://schemas.microsoft.com/office/drawing/2014/main" val="1765633165"/>
                    </a:ext>
                  </a:extLst>
                </a:gridCol>
                <a:gridCol w="612374">
                  <a:extLst>
                    <a:ext uri="{9D8B030D-6E8A-4147-A177-3AD203B41FA5}">
                      <a16:colId xmlns:a16="http://schemas.microsoft.com/office/drawing/2014/main" val="2466848444"/>
                    </a:ext>
                  </a:extLst>
                </a:gridCol>
                <a:gridCol w="1002801">
                  <a:extLst>
                    <a:ext uri="{9D8B030D-6E8A-4147-A177-3AD203B41FA5}">
                      <a16:colId xmlns:a16="http://schemas.microsoft.com/office/drawing/2014/main" val="3443320505"/>
                    </a:ext>
                  </a:extLst>
                </a:gridCol>
                <a:gridCol w="612374">
                  <a:extLst>
                    <a:ext uri="{9D8B030D-6E8A-4147-A177-3AD203B41FA5}">
                      <a16:colId xmlns:a16="http://schemas.microsoft.com/office/drawing/2014/main" val="4115733110"/>
                    </a:ext>
                  </a:extLst>
                </a:gridCol>
                <a:gridCol w="612374">
                  <a:extLst>
                    <a:ext uri="{9D8B030D-6E8A-4147-A177-3AD203B41FA5}">
                      <a16:colId xmlns:a16="http://schemas.microsoft.com/office/drawing/2014/main" val="476899698"/>
                    </a:ext>
                  </a:extLst>
                </a:gridCol>
                <a:gridCol w="612374">
                  <a:extLst>
                    <a:ext uri="{9D8B030D-6E8A-4147-A177-3AD203B41FA5}">
                      <a16:colId xmlns:a16="http://schemas.microsoft.com/office/drawing/2014/main" val="928797639"/>
                    </a:ext>
                  </a:extLst>
                </a:gridCol>
                <a:gridCol w="612374">
                  <a:extLst>
                    <a:ext uri="{9D8B030D-6E8A-4147-A177-3AD203B41FA5}">
                      <a16:colId xmlns:a16="http://schemas.microsoft.com/office/drawing/2014/main" val="3074012981"/>
                    </a:ext>
                  </a:extLst>
                </a:gridCol>
              </a:tblGrid>
              <a:tr h="164835">
                <a:tc rowSpan="2">
                  <a:txBody>
                    <a:bodyPr/>
                    <a:lstStyle/>
                    <a:p>
                      <a:endParaRPr lang="en-CA" sz="1200" noProof="0"/>
                    </a:p>
                  </a:txBody>
                  <a:tcPr marL="72000" marR="0" marT="36000" marB="3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lang="en-CA" sz="1100" noProof="0"/>
                        <a:t>TOTAL</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0000"/>
                        </a:lnSpc>
                      </a:pPr>
                      <a:r>
                        <a:rPr lang="en-CA" sz="1100" b="1" noProof="0">
                          <a:solidFill>
                            <a:schemeClr val="bg1"/>
                          </a:solidFill>
                        </a:rPr>
                        <a:t>GENDER</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1100" b="1" noProof="0">
                          <a:solidFill>
                            <a:schemeClr val="bg1"/>
                          </a:solidFill>
                        </a:rPr>
                        <a:t>AGE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6">
                  <a:txBody>
                    <a:bodyPr/>
                    <a:lstStyle/>
                    <a:p>
                      <a:pPr algn="ctr">
                        <a:lnSpc>
                          <a:spcPct val="100000"/>
                        </a:lnSpc>
                      </a:pPr>
                      <a:r>
                        <a:rPr lang="en-CA" sz="1100" b="1" noProof="0">
                          <a:solidFill>
                            <a:schemeClr val="bg1"/>
                          </a:solidFill>
                        </a:rPr>
                        <a:t>REGION</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endParaRPr lang="en-CA"/>
                    </a:p>
                  </a:txBody>
                  <a:tcPr/>
                </a:tc>
                <a:tc hMerge="1">
                  <a:txBody>
                    <a:bodyPr/>
                    <a:lstStyle/>
                    <a:p>
                      <a:pPr algn="ctr">
                        <a:lnSpc>
                          <a:spcPct val="100000"/>
                        </a:lnSpc>
                      </a:pPr>
                      <a:endParaRPr lang="en-CA" sz="12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INCOME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2025 VOTE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483711071"/>
                  </a:ext>
                </a:extLst>
              </a:tr>
              <a:tr h="252000">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lang="en-CA"/>
                    </a:p>
                  </a:txBody>
                  <a:tcPr/>
                </a:tc>
                <a:tc>
                  <a:txBody>
                    <a:bodyPr/>
                    <a:lstStyle/>
                    <a:p>
                      <a:pPr algn="ctr"/>
                      <a:r>
                        <a:rPr lang="en-CA" sz="1100" noProof="0">
                          <a:solidFill>
                            <a:schemeClr val="bg1"/>
                          </a:solidFill>
                        </a:rPr>
                        <a:t>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Female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18-29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30-44</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45-59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60+</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BC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SK/MB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ON</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QC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ATL</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&lt;$50K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CPC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LPC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NDP</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extLst>
                  <a:ext uri="{0D108BD9-81ED-4DB2-BD59-A6C34878D82A}">
                    <a16:rowId xmlns:a16="http://schemas.microsoft.com/office/drawing/2014/main" val="332580848"/>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Yes</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1" i="0" u="none" strike="noStrike">
                          <a:solidFill>
                            <a:srgbClr val="000000"/>
                          </a:solidFill>
                          <a:effectLst/>
                          <a:latin typeface="Gill Sans Nova" panose="020B0602020104020203" pitchFamily="34" charset="0"/>
                        </a:rPr>
                        <a:t>76%</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74%</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76%</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71%</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76%</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77%</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73%</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76%</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75%</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79%</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75%</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76%</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72%</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90724514"/>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No</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13%</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16%</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9%</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17%</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15%</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17%</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15%</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678325444"/>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Not sure</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11%</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980894362"/>
                  </a:ext>
                </a:extLst>
              </a:tr>
            </a:tbl>
          </a:graphicData>
        </a:graphic>
      </p:graphicFrame>
      <p:graphicFrame>
        <p:nvGraphicFramePr>
          <p:cNvPr id="14" name="Generally speaking, do you think things in Canada are headed in the right direction or are they off on the wrong track?" descr="7fcc254b-31fe-4f7b-bbd0-0a1c59dd7c05 Generally speaking, do you think things in Canada are headed in the right direction or are they off on the wrong track?">
            <a:extLst>
              <a:ext uri="{FF2B5EF4-FFF2-40B4-BE49-F238E27FC236}">
                <a16:creationId xmlns:a16="http://schemas.microsoft.com/office/drawing/2014/main" id="{D4A3DCBD-C8D5-45C8-46A2-0DF7684789FA}"/>
              </a:ext>
            </a:extLst>
          </p:cNvPr>
          <p:cNvGraphicFramePr>
            <a:graphicFrameLocks noGrp="1"/>
          </p:cNvGraphicFramePr>
          <p:nvPr>
            <p:ph type="chart" sz="quarter" idx="13"/>
            <p:extLst>
              <p:ext uri="{D42A27DB-BD31-4B8C-83A1-F6EECF244321}">
                <p14:modId xmlns:p14="http://schemas.microsoft.com/office/powerpoint/2010/main" val="1080741099"/>
              </p:ext>
            </p:extLst>
          </p:nvPr>
        </p:nvGraphicFramePr>
        <p:xfrm>
          <a:off x="349249" y="2166733"/>
          <a:ext cx="6696443" cy="2395642"/>
        </p:xfrm>
        <a:graphic>
          <a:graphicData uri="http://schemas.openxmlformats.org/drawingml/2006/chart">
            <c:chart xmlns:c="http://schemas.openxmlformats.org/drawingml/2006/chart" xmlns:r="http://schemas.openxmlformats.org/officeDocument/2006/relationships" r:id="rId2"/>
          </a:graphicData>
        </a:graphic>
      </p:graphicFrame>
      <p:pic>
        <p:nvPicPr>
          <p:cNvPr id="18" name="Picture 17">
            <a:extLst>
              <a:ext uri="{FF2B5EF4-FFF2-40B4-BE49-F238E27FC236}">
                <a16:creationId xmlns:a16="http://schemas.microsoft.com/office/drawing/2014/main" id="{C143F11A-9B49-7966-B2B8-31ABC7AC5677}"/>
              </a:ext>
            </a:extLst>
          </p:cNvPr>
          <p:cNvPicPr>
            <a:picLocks noChangeAspect="1"/>
          </p:cNvPicPr>
          <p:nvPr/>
        </p:nvPicPr>
        <p:blipFill>
          <a:blip r:embed="rId3">
            <a:extLst>
              <a:ext uri="{28A0092B-C50C-407E-A947-70E740481C1C}">
                <a14:useLocalDpi xmlns:a14="http://schemas.microsoft.com/office/drawing/2010/main" val="0"/>
              </a:ext>
            </a:extLst>
          </a:blip>
          <a:srcRect l="661" r="661"/>
          <a:stretch/>
        </p:blipFill>
        <p:spPr>
          <a:xfrm>
            <a:off x="8045428" y="2072321"/>
            <a:ext cx="3543345" cy="2393249"/>
          </a:xfrm>
          <a:prstGeom prst="roundRect">
            <a:avLst>
              <a:gd name="adj" fmla="val 10492"/>
            </a:avLst>
          </a:prstGeom>
        </p:spPr>
      </p:pic>
    </p:spTree>
    <p:extLst>
      <p:ext uri="{BB962C8B-B14F-4D97-AF65-F5344CB8AC3E}">
        <p14:creationId xmlns:p14="http://schemas.microsoft.com/office/powerpoint/2010/main" val="4084067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28FEA-ED54-9245-AB21-06BBAB9175F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259EFC7-84A8-95D6-7FCF-CE1E5FF31395}"/>
              </a:ext>
            </a:extLst>
          </p:cNvPr>
          <p:cNvSpPr>
            <a:spLocks noGrp="1"/>
          </p:cNvSpPr>
          <p:nvPr>
            <p:ph type="body" sz="quarter" idx="10"/>
          </p:nvPr>
        </p:nvSpPr>
        <p:spPr>
          <a:xfrm>
            <a:off x="950912" y="490716"/>
            <a:ext cx="10554206" cy="276999"/>
          </a:xfrm>
        </p:spPr>
        <p:txBody>
          <a:bodyPr/>
          <a:lstStyle/>
          <a:p>
            <a:r>
              <a:rPr lang="en-US"/>
              <a:t>Do you think the government should do more to stop youth from using nicotine products?</a:t>
            </a:r>
          </a:p>
        </p:txBody>
      </p:sp>
      <p:sp>
        <p:nvSpPr>
          <p:cNvPr id="7" name="Text Placeholder 6">
            <a:extLst>
              <a:ext uri="{FF2B5EF4-FFF2-40B4-BE49-F238E27FC236}">
                <a16:creationId xmlns:a16="http://schemas.microsoft.com/office/drawing/2014/main" id="{9943B00D-D4E0-BE06-B1F0-E1097EA89800}"/>
              </a:ext>
            </a:extLst>
          </p:cNvPr>
          <p:cNvSpPr>
            <a:spLocks noGrp="1"/>
          </p:cNvSpPr>
          <p:nvPr>
            <p:ph type="body" sz="quarter" idx="12"/>
          </p:nvPr>
        </p:nvSpPr>
        <p:spPr>
          <a:xfrm>
            <a:off x="349756" y="969853"/>
            <a:ext cx="11155362" cy="549275"/>
          </a:xfrm>
        </p:spPr>
        <p:txBody>
          <a:bodyPr anchor="t"/>
          <a:lstStyle/>
          <a:p>
            <a:r>
              <a:rPr lang="en-US"/>
              <a:t>4 in 5 think the government should do more to stop youth from using nicotine products.</a:t>
            </a:r>
          </a:p>
          <a:p>
            <a:pPr>
              <a:spcBef>
                <a:spcPts val="600"/>
              </a:spcBef>
            </a:pPr>
            <a:r>
              <a:rPr lang="en-US" sz="1600">
                <a:solidFill>
                  <a:schemeClr val="accent1"/>
                </a:solidFill>
              </a:rPr>
              <a:t>Agreement is higher for those who voted LPC, and lower among men and those 30-44. Again, a strong majority of all groups believe in government intervention. </a:t>
            </a:r>
          </a:p>
        </p:txBody>
      </p:sp>
      <p:sp>
        <p:nvSpPr>
          <p:cNvPr id="6" name="Text Placeholder 5">
            <a:extLst>
              <a:ext uri="{FF2B5EF4-FFF2-40B4-BE49-F238E27FC236}">
                <a16:creationId xmlns:a16="http://schemas.microsoft.com/office/drawing/2014/main" id="{B45E62BF-208F-5CE3-0E6E-29A23190505C}"/>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585EC2A2-4643-1676-9B64-DBA7FE2C2298}"/>
              </a:ext>
            </a:extLst>
          </p:cNvPr>
          <p:cNvSpPr>
            <a:spLocks noGrp="1"/>
          </p:cNvSpPr>
          <p:nvPr>
            <p:ph type="title" idx="4294967295"/>
          </p:nvPr>
        </p:nvSpPr>
        <p:spPr>
          <a:xfrm>
            <a:off x="0" y="0"/>
            <a:ext cx="0" cy="0"/>
          </a:xfrm>
        </p:spPr>
        <p:txBody>
          <a:bodyPr/>
          <a:lstStyle/>
          <a:p>
            <a:r>
              <a:rPr lang="en-US"/>
              <a:t> </a:t>
            </a:r>
            <a:endParaRPr/>
          </a:p>
        </p:txBody>
      </p:sp>
      <p:graphicFrame>
        <p:nvGraphicFramePr>
          <p:cNvPr id="8" name="Table 7">
            <a:extLst>
              <a:ext uri="{FF2B5EF4-FFF2-40B4-BE49-F238E27FC236}">
                <a16:creationId xmlns:a16="http://schemas.microsoft.com/office/drawing/2014/main" id="{1F21B6C8-5C83-6E10-DADD-BF45CC77F37C}"/>
              </a:ext>
            </a:extLst>
          </p:cNvPr>
          <p:cNvGraphicFramePr>
            <a:graphicFrameLocks noGrp="1"/>
          </p:cNvGraphicFramePr>
          <p:nvPr>
            <p:extLst>
              <p:ext uri="{D42A27DB-BD31-4B8C-83A1-F6EECF244321}">
                <p14:modId xmlns:p14="http://schemas.microsoft.com/office/powerpoint/2010/main" val="3502016275"/>
              </p:ext>
            </p:extLst>
          </p:nvPr>
        </p:nvGraphicFramePr>
        <p:xfrm>
          <a:off x="349756" y="4691267"/>
          <a:ext cx="11467479" cy="1196880"/>
        </p:xfrm>
        <a:graphic>
          <a:graphicData uri="http://schemas.openxmlformats.org/drawingml/2006/table">
            <a:tbl>
              <a:tblPr firstRow="1" bandRow="1">
                <a:tableStyleId>{5C22544A-7EE6-4342-B048-85BDC9FD1C3A}</a:tableStyleId>
              </a:tblPr>
              <a:tblGrid>
                <a:gridCol w="724136">
                  <a:extLst>
                    <a:ext uri="{9D8B030D-6E8A-4147-A177-3AD203B41FA5}">
                      <a16:colId xmlns:a16="http://schemas.microsoft.com/office/drawing/2014/main" val="3464750862"/>
                    </a:ext>
                  </a:extLst>
                </a:gridCol>
                <a:gridCol w="618445">
                  <a:extLst>
                    <a:ext uri="{9D8B030D-6E8A-4147-A177-3AD203B41FA5}">
                      <a16:colId xmlns:a16="http://schemas.microsoft.com/office/drawing/2014/main" val="2538808159"/>
                    </a:ext>
                  </a:extLst>
                </a:gridCol>
                <a:gridCol w="546707">
                  <a:extLst>
                    <a:ext uri="{9D8B030D-6E8A-4147-A177-3AD203B41FA5}">
                      <a16:colId xmlns:a16="http://schemas.microsoft.com/office/drawing/2014/main" val="2475026422"/>
                    </a:ext>
                  </a:extLst>
                </a:gridCol>
                <a:gridCol w="546707">
                  <a:extLst>
                    <a:ext uri="{9D8B030D-6E8A-4147-A177-3AD203B41FA5}">
                      <a16:colId xmlns:a16="http://schemas.microsoft.com/office/drawing/2014/main" val="2441291274"/>
                    </a:ext>
                  </a:extLst>
                </a:gridCol>
                <a:gridCol w="546707">
                  <a:extLst>
                    <a:ext uri="{9D8B030D-6E8A-4147-A177-3AD203B41FA5}">
                      <a16:colId xmlns:a16="http://schemas.microsoft.com/office/drawing/2014/main" val="2409032028"/>
                    </a:ext>
                  </a:extLst>
                </a:gridCol>
                <a:gridCol w="546707">
                  <a:extLst>
                    <a:ext uri="{9D8B030D-6E8A-4147-A177-3AD203B41FA5}">
                      <a16:colId xmlns:a16="http://schemas.microsoft.com/office/drawing/2014/main" val="660813813"/>
                    </a:ext>
                  </a:extLst>
                </a:gridCol>
                <a:gridCol w="546707">
                  <a:extLst>
                    <a:ext uri="{9D8B030D-6E8A-4147-A177-3AD203B41FA5}">
                      <a16:colId xmlns:a16="http://schemas.microsoft.com/office/drawing/2014/main" val="2866485864"/>
                    </a:ext>
                  </a:extLst>
                </a:gridCol>
                <a:gridCol w="546707">
                  <a:extLst>
                    <a:ext uri="{9D8B030D-6E8A-4147-A177-3AD203B41FA5}">
                      <a16:colId xmlns:a16="http://schemas.microsoft.com/office/drawing/2014/main" val="286733116"/>
                    </a:ext>
                  </a:extLst>
                </a:gridCol>
                <a:gridCol w="447997">
                  <a:extLst>
                    <a:ext uri="{9D8B030D-6E8A-4147-A177-3AD203B41FA5}">
                      <a16:colId xmlns:a16="http://schemas.microsoft.com/office/drawing/2014/main" val="974419206"/>
                    </a:ext>
                  </a:extLst>
                </a:gridCol>
                <a:gridCol w="447997">
                  <a:extLst>
                    <a:ext uri="{9D8B030D-6E8A-4147-A177-3AD203B41FA5}">
                      <a16:colId xmlns:a16="http://schemas.microsoft.com/office/drawing/2014/main" val="2330551771"/>
                    </a:ext>
                  </a:extLst>
                </a:gridCol>
                <a:gridCol w="540000">
                  <a:extLst>
                    <a:ext uri="{9D8B030D-6E8A-4147-A177-3AD203B41FA5}">
                      <a16:colId xmlns:a16="http://schemas.microsoft.com/office/drawing/2014/main" val="3813035578"/>
                    </a:ext>
                  </a:extLst>
                </a:gridCol>
                <a:gridCol w="447997">
                  <a:extLst>
                    <a:ext uri="{9D8B030D-6E8A-4147-A177-3AD203B41FA5}">
                      <a16:colId xmlns:a16="http://schemas.microsoft.com/office/drawing/2014/main" val="1053517573"/>
                    </a:ext>
                  </a:extLst>
                </a:gridCol>
                <a:gridCol w="447997">
                  <a:extLst>
                    <a:ext uri="{9D8B030D-6E8A-4147-A177-3AD203B41FA5}">
                      <a16:colId xmlns:a16="http://schemas.microsoft.com/office/drawing/2014/main" val="3053329544"/>
                    </a:ext>
                  </a:extLst>
                </a:gridCol>
                <a:gridCol w="447997">
                  <a:extLst>
                    <a:ext uri="{9D8B030D-6E8A-4147-A177-3AD203B41FA5}">
                      <a16:colId xmlns:a16="http://schemas.microsoft.com/office/drawing/2014/main" val="1765633165"/>
                    </a:ext>
                  </a:extLst>
                </a:gridCol>
                <a:gridCol w="612374">
                  <a:extLst>
                    <a:ext uri="{9D8B030D-6E8A-4147-A177-3AD203B41FA5}">
                      <a16:colId xmlns:a16="http://schemas.microsoft.com/office/drawing/2014/main" val="2466848444"/>
                    </a:ext>
                  </a:extLst>
                </a:gridCol>
                <a:gridCol w="1002801">
                  <a:extLst>
                    <a:ext uri="{9D8B030D-6E8A-4147-A177-3AD203B41FA5}">
                      <a16:colId xmlns:a16="http://schemas.microsoft.com/office/drawing/2014/main" val="3443320505"/>
                    </a:ext>
                  </a:extLst>
                </a:gridCol>
                <a:gridCol w="612374">
                  <a:extLst>
                    <a:ext uri="{9D8B030D-6E8A-4147-A177-3AD203B41FA5}">
                      <a16:colId xmlns:a16="http://schemas.microsoft.com/office/drawing/2014/main" val="4115733110"/>
                    </a:ext>
                  </a:extLst>
                </a:gridCol>
                <a:gridCol w="612374">
                  <a:extLst>
                    <a:ext uri="{9D8B030D-6E8A-4147-A177-3AD203B41FA5}">
                      <a16:colId xmlns:a16="http://schemas.microsoft.com/office/drawing/2014/main" val="476899698"/>
                    </a:ext>
                  </a:extLst>
                </a:gridCol>
                <a:gridCol w="612374">
                  <a:extLst>
                    <a:ext uri="{9D8B030D-6E8A-4147-A177-3AD203B41FA5}">
                      <a16:colId xmlns:a16="http://schemas.microsoft.com/office/drawing/2014/main" val="928797639"/>
                    </a:ext>
                  </a:extLst>
                </a:gridCol>
                <a:gridCol w="612374">
                  <a:extLst>
                    <a:ext uri="{9D8B030D-6E8A-4147-A177-3AD203B41FA5}">
                      <a16:colId xmlns:a16="http://schemas.microsoft.com/office/drawing/2014/main" val="3074012981"/>
                    </a:ext>
                  </a:extLst>
                </a:gridCol>
              </a:tblGrid>
              <a:tr h="164835">
                <a:tc rowSpan="2">
                  <a:txBody>
                    <a:bodyPr/>
                    <a:lstStyle/>
                    <a:p>
                      <a:endParaRPr lang="en-CA" sz="1200" noProof="0"/>
                    </a:p>
                  </a:txBody>
                  <a:tcPr marL="72000" marR="0" marT="36000" marB="3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lang="en-CA" sz="1100" noProof="0"/>
                        <a:t>TOTAL</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0000"/>
                        </a:lnSpc>
                      </a:pPr>
                      <a:r>
                        <a:rPr lang="en-CA" sz="1100" b="1" noProof="0">
                          <a:solidFill>
                            <a:schemeClr val="bg1"/>
                          </a:solidFill>
                        </a:rPr>
                        <a:t>GENDER</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1100" b="1" noProof="0">
                          <a:solidFill>
                            <a:schemeClr val="bg1"/>
                          </a:solidFill>
                        </a:rPr>
                        <a:t>AGE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6">
                  <a:txBody>
                    <a:bodyPr/>
                    <a:lstStyle/>
                    <a:p>
                      <a:pPr algn="ctr">
                        <a:lnSpc>
                          <a:spcPct val="100000"/>
                        </a:lnSpc>
                      </a:pPr>
                      <a:r>
                        <a:rPr lang="en-CA" sz="1100" b="1" noProof="0">
                          <a:solidFill>
                            <a:schemeClr val="bg1"/>
                          </a:solidFill>
                        </a:rPr>
                        <a:t>REGION</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endParaRPr lang="en-CA"/>
                    </a:p>
                  </a:txBody>
                  <a:tcPr/>
                </a:tc>
                <a:tc hMerge="1">
                  <a:txBody>
                    <a:bodyPr/>
                    <a:lstStyle/>
                    <a:p>
                      <a:pPr algn="ctr">
                        <a:lnSpc>
                          <a:spcPct val="100000"/>
                        </a:lnSpc>
                      </a:pPr>
                      <a:endParaRPr lang="en-CA" sz="12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INCOME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2025 VOTE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483711071"/>
                  </a:ext>
                </a:extLst>
              </a:tr>
              <a:tr h="252000">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lang="en-CA"/>
                    </a:p>
                  </a:txBody>
                  <a:tcPr/>
                </a:tc>
                <a:tc>
                  <a:txBody>
                    <a:bodyPr/>
                    <a:lstStyle/>
                    <a:p>
                      <a:pPr algn="ctr"/>
                      <a:r>
                        <a:rPr lang="en-CA" sz="1100" noProof="0">
                          <a:solidFill>
                            <a:schemeClr val="bg1"/>
                          </a:solidFill>
                        </a:rPr>
                        <a:t>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Female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18-29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30-44</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45-59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60+</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BC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SK/MB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ON</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QC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ATL</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&lt;$50K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CPC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LPC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NDP</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extLst>
                  <a:ext uri="{0D108BD9-81ED-4DB2-BD59-A6C34878D82A}">
                    <a16:rowId xmlns:a16="http://schemas.microsoft.com/office/drawing/2014/main" val="332580848"/>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Yes</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1" i="0" u="none" strike="noStrike">
                          <a:solidFill>
                            <a:srgbClr val="000000"/>
                          </a:solidFill>
                          <a:effectLst/>
                          <a:latin typeface="Gill Sans Nova" panose="020B0602020104020203" pitchFamily="34" charset="0"/>
                        </a:rPr>
                        <a:t>80%</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79%</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81%</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81%</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81%</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79%</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75%</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84%</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90724514"/>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No</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11%</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13%</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9%</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18%</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17%</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678325444"/>
                  </a:ext>
                </a:extLst>
              </a:tr>
              <a:tr h="216000">
                <a:tc>
                  <a:txBody>
                    <a:bodyPr/>
                    <a:lstStyle/>
                    <a:p>
                      <a:pPr algn="l" fontAlgn="ctr">
                        <a:buNone/>
                      </a:pPr>
                      <a:r>
                        <a:rPr lang="en-CA" sz="1100" b="0" i="0" u="none" strike="noStrike">
                          <a:solidFill>
                            <a:srgbClr val="000000"/>
                          </a:solidFill>
                          <a:effectLst/>
                          <a:latin typeface="Gill Sans Nova" panose="020B0602020104020203" pitchFamily="34" charset="0"/>
                        </a:rPr>
                        <a:t>Not sure</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9%</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980894362"/>
                  </a:ext>
                </a:extLst>
              </a:tr>
            </a:tbl>
          </a:graphicData>
        </a:graphic>
      </p:graphicFrame>
      <p:graphicFrame>
        <p:nvGraphicFramePr>
          <p:cNvPr id="14" name="Generally speaking, do you think things in Canada are headed in the right direction or are they off on the wrong track?" descr="7fcc254b-31fe-4f7b-bbd0-0a1c59dd7c05 Generally speaking, do you think things in Canada are headed in the right direction or are they off on the wrong track?">
            <a:extLst>
              <a:ext uri="{FF2B5EF4-FFF2-40B4-BE49-F238E27FC236}">
                <a16:creationId xmlns:a16="http://schemas.microsoft.com/office/drawing/2014/main" id="{5F82A4ED-6D0A-35E9-265C-3851001DE631}"/>
              </a:ext>
            </a:extLst>
          </p:cNvPr>
          <p:cNvGraphicFramePr>
            <a:graphicFrameLocks noGrp="1"/>
          </p:cNvGraphicFramePr>
          <p:nvPr>
            <p:ph type="chart" sz="quarter" idx="13"/>
            <p:extLst>
              <p:ext uri="{D42A27DB-BD31-4B8C-83A1-F6EECF244321}">
                <p14:modId xmlns:p14="http://schemas.microsoft.com/office/powerpoint/2010/main" val="2197549423"/>
              </p:ext>
            </p:extLst>
          </p:nvPr>
        </p:nvGraphicFramePr>
        <p:xfrm>
          <a:off x="349249" y="2166733"/>
          <a:ext cx="6696443" cy="2395642"/>
        </p:xfrm>
        <a:graphic>
          <a:graphicData uri="http://schemas.openxmlformats.org/drawingml/2006/chart">
            <c:chart xmlns:c="http://schemas.openxmlformats.org/drawingml/2006/chart" xmlns:r="http://schemas.openxmlformats.org/officeDocument/2006/relationships" r:id="rId2"/>
          </a:graphicData>
        </a:graphic>
      </p:graphicFrame>
      <p:pic>
        <p:nvPicPr>
          <p:cNvPr id="18" name="Picture 17">
            <a:extLst>
              <a:ext uri="{FF2B5EF4-FFF2-40B4-BE49-F238E27FC236}">
                <a16:creationId xmlns:a16="http://schemas.microsoft.com/office/drawing/2014/main" id="{1E123065-6B73-C384-408B-F5D438DD4DAD}"/>
              </a:ext>
            </a:extLst>
          </p:cNvPr>
          <p:cNvPicPr>
            <a:picLocks noChangeAspect="1"/>
          </p:cNvPicPr>
          <p:nvPr/>
        </p:nvPicPr>
        <p:blipFill>
          <a:blip r:embed="rId3">
            <a:extLst>
              <a:ext uri="{28A0092B-C50C-407E-A947-70E740481C1C}">
                <a14:useLocalDpi xmlns:a14="http://schemas.microsoft.com/office/drawing/2010/main" val="0"/>
              </a:ext>
            </a:extLst>
          </a:blip>
          <a:srcRect l="661" r="661"/>
          <a:stretch/>
        </p:blipFill>
        <p:spPr>
          <a:xfrm>
            <a:off x="8045428" y="2072321"/>
            <a:ext cx="3543345" cy="2393249"/>
          </a:xfrm>
          <a:prstGeom prst="roundRect">
            <a:avLst>
              <a:gd name="adj" fmla="val 10492"/>
            </a:avLst>
          </a:prstGeom>
        </p:spPr>
      </p:pic>
    </p:spTree>
    <p:extLst>
      <p:ext uri="{BB962C8B-B14F-4D97-AF65-F5344CB8AC3E}">
        <p14:creationId xmlns:p14="http://schemas.microsoft.com/office/powerpoint/2010/main" val="3768566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CC9D6-401E-87E2-DE41-6B78835EB25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48936E3-FB47-5574-C602-A2A1DC7C13FF}"/>
              </a:ext>
            </a:extLst>
          </p:cNvPr>
          <p:cNvSpPr>
            <a:spLocks noGrp="1"/>
          </p:cNvSpPr>
          <p:nvPr>
            <p:ph type="body" sz="quarter" idx="10"/>
          </p:nvPr>
        </p:nvSpPr>
        <p:spPr>
          <a:xfrm>
            <a:off x="950912" y="490716"/>
            <a:ext cx="10554206" cy="276999"/>
          </a:xfrm>
        </p:spPr>
        <p:txBody>
          <a:bodyPr/>
          <a:lstStyle/>
          <a:p>
            <a:r>
              <a:rPr lang="en-US"/>
              <a:t>Would you support or oppose stronger rules to keep tobacco and vaping products out of the hands of youth?</a:t>
            </a:r>
          </a:p>
        </p:txBody>
      </p:sp>
      <p:sp>
        <p:nvSpPr>
          <p:cNvPr id="7" name="Text Placeholder 6">
            <a:extLst>
              <a:ext uri="{FF2B5EF4-FFF2-40B4-BE49-F238E27FC236}">
                <a16:creationId xmlns:a16="http://schemas.microsoft.com/office/drawing/2014/main" id="{B2F0F8E8-485C-5B80-D804-FF7CB092F62C}"/>
              </a:ext>
            </a:extLst>
          </p:cNvPr>
          <p:cNvSpPr>
            <a:spLocks noGrp="1"/>
          </p:cNvSpPr>
          <p:nvPr>
            <p:ph type="body" sz="quarter" idx="12"/>
          </p:nvPr>
        </p:nvSpPr>
        <p:spPr>
          <a:xfrm>
            <a:off x="349756" y="969853"/>
            <a:ext cx="11155362" cy="549275"/>
          </a:xfrm>
        </p:spPr>
        <p:txBody>
          <a:bodyPr anchor="t"/>
          <a:lstStyle/>
          <a:p>
            <a:r>
              <a:rPr lang="en-US"/>
              <a:t>There is high support for stronger rules to keep tobacco and vaping products out of the hands of youth.</a:t>
            </a:r>
          </a:p>
        </p:txBody>
      </p:sp>
      <p:sp>
        <p:nvSpPr>
          <p:cNvPr id="6" name="Text Placeholder 5">
            <a:extLst>
              <a:ext uri="{FF2B5EF4-FFF2-40B4-BE49-F238E27FC236}">
                <a16:creationId xmlns:a16="http://schemas.microsoft.com/office/drawing/2014/main" id="{A7FC73E2-4232-A0CB-A0D6-91F16FEF7DC7}"/>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EE3A6CA1-3AFE-973B-284B-46EEF056CA61}"/>
              </a:ext>
            </a:extLst>
          </p:cNvPr>
          <p:cNvSpPr>
            <a:spLocks noGrp="1"/>
          </p:cNvSpPr>
          <p:nvPr>
            <p:ph type="title" idx="4294967295"/>
          </p:nvPr>
        </p:nvSpPr>
        <p:spPr>
          <a:xfrm>
            <a:off x="0" y="0"/>
            <a:ext cx="0" cy="0"/>
          </a:xfrm>
        </p:spPr>
        <p:txBody>
          <a:bodyPr/>
          <a:lstStyle/>
          <a:p>
            <a:r>
              <a:rPr lang="en-US"/>
              <a:t> </a:t>
            </a:r>
            <a:endParaRPr/>
          </a:p>
        </p:txBody>
      </p:sp>
      <p:graphicFrame>
        <p:nvGraphicFramePr>
          <p:cNvPr id="8" name="Table 7">
            <a:extLst>
              <a:ext uri="{FF2B5EF4-FFF2-40B4-BE49-F238E27FC236}">
                <a16:creationId xmlns:a16="http://schemas.microsoft.com/office/drawing/2014/main" id="{7F33BDC2-13EB-C85F-109D-C43290FA870B}"/>
              </a:ext>
            </a:extLst>
          </p:cNvPr>
          <p:cNvGraphicFramePr>
            <a:graphicFrameLocks noGrp="1"/>
          </p:cNvGraphicFramePr>
          <p:nvPr>
            <p:extLst>
              <p:ext uri="{D42A27DB-BD31-4B8C-83A1-F6EECF244321}">
                <p14:modId xmlns:p14="http://schemas.microsoft.com/office/powerpoint/2010/main" val="678798679"/>
              </p:ext>
            </p:extLst>
          </p:nvPr>
        </p:nvGraphicFramePr>
        <p:xfrm>
          <a:off x="482352" y="4907167"/>
          <a:ext cx="11227297" cy="923640"/>
        </p:xfrm>
        <a:graphic>
          <a:graphicData uri="http://schemas.openxmlformats.org/drawingml/2006/table">
            <a:tbl>
              <a:tblPr firstRow="1" bandRow="1">
                <a:tableStyleId>{5C22544A-7EE6-4342-B048-85BDC9FD1C3A}</a:tableStyleId>
              </a:tblPr>
              <a:tblGrid>
                <a:gridCol w="1188000">
                  <a:extLst>
                    <a:ext uri="{9D8B030D-6E8A-4147-A177-3AD203B41FA5}">
                      <a16:colId xmlns:a16="http://schemas.microsoft.com/office/drawing/2014/main" val="3464750862"/>
                    </a:ext>
                  </a:extLst>
                </a:gridCol>
                <a:gridCol w="577916">
                  <a:extLst>
                    <a:ext uri="{9D8B030D-6E8A-4147-A177-3AD203B41FA5}">
                      <a16:colId xmlns:a16="http://schemas.microsoft.com/office/drawing/2014/main" val="2538808159"/>
                    </a:ext>
                  </a:extLst>
                </a:gridCol>
                <a:gridCol w="510880">
                  <a:extLst>
                    <a:ext uri="{9D8B030D-6E8A-4147-A177-3AD203B41FA5}">
                      <a16:colId xmlns:a16="http://schemas.microsoft.com/office/drawing/2014/main" val="2475026422"/>
                    </a:ext>
                  </a:extLst>
                </a:gridCol>
                <a:gridCol w="510880">
                  <a:extLst>
                    <a:ext uri="{9D8B030D-6E8A-4147-A177-3AD203B41FA5}">
                      <a16:colId xmlns:a16="http://schemas.microsoft.com/office/drawing/2014/main" val="2441291274"/>
                    </a:ext>
                  </a:extLst>
                </a:gridCol>
                <a:gridCol w="510880">
                  <a:extLst>
                    <a:ext uri="{9D8B030D-6E8A-4147-A177-3AD203B41FA5}">
                      <a16:colId xmlns:a16="http://schemas.microsoft.com/office/drawing/2014/main" val="2409032028"/>
                    </a:ext>
                  </a:extLst>
                </a:gridCol>
                <a:gridCol w="510880">
                  <a:extLst>
                    <a:ext uri="{9D8B030D-6E8A-4147-A177-3AD203B41FA5}">
                      <a16:colId xmlns:a16="http://schemas.microsoft.com/office/drawing/2014/main" val="660813813"/>
                    </a:ext>
                  </a:extLst>
                </a:gridCol>
                <a:gridCol w="510880">
                  <a:extLst>
                    <a:ext uri="{9D8B030D-6E8A-4147-A177-3AD203B41FA5}">
                      <a16:colId xmlns:a16="http://schemas.microsoft.com/office/drawing/2014/main" val="2866485864"/>
                    </a:ext>
                  </a:extLst>
                </a:gridCol>
                <a:gridCol w="510880">
                  <a:extLst>
                    <a:ext uri="{9D8B030D-6E8A-4147-A177-3AD203B41FA5}">
                      <a16:colId xmlns:a16="http://schemas.microsoft.com/office/drawing/2014/main" val="286733116"/>
                    </a:ext>
                  </a:extLst>
                </a:gridCol>
                <a:gridCol w="418638">
                  <a:extLst>
                    <a:ext uri="{9D8B030D-6E8A-4147-A177-3AD203B41FA5}">
                      <a16:colId xmlns:a16="http://schemas.microsoft.com/office/drawing/2014/main" val="974419206"/>
                    </a:ext>
                  </a:extLst>
                </a:gridCol>
                <a:gridCol w="418638">
                  <a:extLst>
                    <a:ext uri="{9D8B030D-6E8A-4147-A177-3AD203B41FA5}">
                      <a16:colId xmlns:a16="http://schemas.microsoft.com/office/drawing/2014/main" val="2330551771"/>
                    </a:ext>
                  </a:extLst>
                </a:gridCol>
                <a:gridCol w="504612">
                  <a:extLst>
                    <a:ext uri="{9D8B030D-6E8A-4147-A177-3AD203B41FA5}">
                      <a16:colId xmlns:a16="http://schemas.microsoft.com/office/drawing/2014/main" val="3813035578"/>
                    </a:ext>
                  </a:extLst>
                </a:gridCol>
                <a:gridCol w="418638">
                  <a:extLst>
                    <a:ext uri="{9D8B030D-6E8A-4147-A177-3AD203B41FA5}">
                      <a16:colId xmlns:a16="http://schemas.microsoft.com/office/drawing/2014/main" val="1053517573"/>
                    </a:ext>
                  </a:extLst>
                </a:gridCol>
                <a:gridCol w="418638">
                  <a:extLst>
                    <a:ext uri="{9D8B030D-6E8A-4147-A177-3AD203B41FA5}">
                      <a16:colId xmlns:a16="http://schemas.microsoft.com/office/drawing/2014/main" val="3053329544"/>
                    </a:ext>
                  </a:extLst>
                </a:gridCol>
                <a:gridCol w="418638">
                  <a:extLst>
                    <a:ext uri="{9D8B030D-6E8A-4147-A177-3AD203B41FA5}">
                      <a16:colId xmlns:a16="http://schemas.microsoft.com/office/drawing/2014/main" val="1765633165"/>
                    </a:ext>
                  </a:extLst>
                </a:gridCol>
                <a:gridCol w="572243">
                  <a:extLst>
                    <a:ext uri="{9D8B030D-6E8A-4147-A177-3AD203B41FA5}">
                      <a16:colId xmlns:a16="http://schemas.microsoft.com/office/drawing/2014/main" val="2466848444"/>
                    </a:ext>
                  </a:extLst>
                </a:gridCol>
                <a:gridCol w="937084">
                  <a:extLst>
                    <a:ext uri="{9D8B030D-6E8A-4147-A177-3AD203B41FA5}">
                      <a16:colId xmlns:a16="http://schemas.microsoft.com/office/drawing/2014/main" val="3443320505"/>
                    </a:ext>
                  </a:extLst>
                </a:gridCol>
                <a:gridCol w="572243">
                  <a:extLst>
                    <a:ext uri="{9D8B030D-6E8A-4147-A177-3AD203B41FA5}">
                      <a16:colId xmlns:a16="http://schemas.microsoft.com/office/drawing/2014/main" val="4115733110"/>
                    </a:ext>
                  </a:extLst>
                </a:gridCol>
                <a:gridCol w="572243">
                  <a:extLst>
                    <a:ext uri="{9D8B030D-6E8A-4147-A177-3AD203B41FA5}">
                      <a16:colId xmlns:a16="http://schemas.microsoft.com/office/drawing/2014/main" val="476899698"/>
                    </a:ext>
                  </a:extLst>
                </a:gridCol>
                <a:gridCol w="572243">
                  <a:extLst>
                    <a:ext uri="{9D8B030D-6E8A-4147-A177-3AD203B41FA5}">
                      <a16:colId xmlns:a16="http://schemas.microsoft.com/office/drawing/2014/main" val="928797639"/>
                    </a:ext>
                  </a:extLst>
                </a:gridCol>
                <a:gridCol w="572243">
                  <a:extLst>
                    <a:ext uri="{9D8B030D-6E8A-4147-A177-3AD203B41FA5}">
                      <a16:colId xmlns:a16="http://schemas.microsoft.com/office/drawing/2014/main" val="3074012981"/>
                    </a:ext>
                  </a:extLst>
                </a:gridCol>
              </a:tblGrid>
              <a:tr h="164835">
                <a:tc rowSpan="2">
                  <a:txBody>
                    <a:bodyPr/>
                    <a:lstStyle/>
                    <a:p>
                      <a:endParaRPr lang="en-CA" sz="1200" noProof="0"/>
                    </a:p>
                  </a:txBody>
                  <a:tcPr marL="72000" marR="0" marT="36000" marB="3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lang="en-CA" sz="1100" noProof="0"/>
                        <a:t>TOTAL</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0000"/>
                        </a:lnSpc>
                      </a:pPr>
                      <a:r>
                        <a:rPr lang="en-CA" sz="1100" b="1" noProof="0">
                          <a:solidFill>
                            <a:schemeClr val="bg1"/>
                          </a:solidFill>
                        </a:rPr>
                        <a:t>GENDER</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1100" b="1" noProof="0">
                          <a:solidFill>
                            <a:schemeClr val="bg1"/>
                          </a:solidFill>
                        </a:rPr>
                        <a:t>AGE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6">
                  <a:txBody>
                    <a:bodyPr/>
                    <a:lstStyle/>
                    <a:p>
                      <a:pPr algn="ctr">
                        <a:lnSpc>
                          <a:spcPct val="100000"/>
                        </a:lnSpc>
                      </a:pPr>
                      <a:r>
                        <a:rPr lang="en-CA" sz="1100" b="1" noProof="0">
                          <a:solidFill>
                            <a:schemeClr val="bg1"/>
                          </a:solidFill>
                        </a:rPr>
                        <a:t>REGION</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endParaRPr lang="en-CA"/>
                    </a:p>
                  </a:txBody>
                  <a:tcPr/>
                </a:tc>
                <a:tc hMerge="1">
                  <a:txBody>
                    <a:bodyPr/>
                    <a:lstStyle/>
                    <a:p>
                      <a:pPr algn="ctr">
                        <a:lnSpc>
                          <a:spcPct val="100000"/>
                        </a:lnSpc>
                      </a:pPr>
                      <a:endParaRPr lang="en-CA" sz="12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INCOME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2025 VOTE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483711071"/>
                  </a:ext>
                </a:extLst>
              </a:tr>
              <a:tr h="252000">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lang="en-CA"/>
                    </a:p>
                  </a:txBody>
                  <a:tcPr/>
                </a:tc>
                <a:tc>
                  <a:txBody>
                    <a:bodyPr/>
                    <a:lstStyle/>
                    <a:p>
                      <a:pPr algn="ctr"/>
                      <a:r>
                        <a:rPr lang="en-CA" sz="1100" noProof="0">
                          <a:solidFill>
                            <a:schemeClr val="bg1"/>
                          </a:solidFill>
                        </a:rPr>
                        <a:t>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Female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18-29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30-44</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45-59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60+</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BC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SK/MB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ON</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QC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ATL</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&lt;$50K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CPC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LPC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NDP</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extLst>
                  <a:ext uri="{0D108BD9-81ED-4DB2-BD59-A6C34878D82A}">
                    <a16:rowId xmlns:a16="http://schemas.microsoft.com/office/drawing/2014/main" val="332580848"/>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Support</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1" i="0" u="none" strike="noStrike">
                          <a:solidFill>
                            <a:srgbClr val="000000"/>
                          </a:solidFill>
                          <a:effectLst/>
                          <a:latin typeface="Gill Sans Nova" panose="020B0602020104020203" pitchFamily="34" charset="0"/>
                        </a:rPr>
                        <a:t>89%</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94%</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97%</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89%</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90%</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85%</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92%</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86%</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93%</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90724514"/>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Oppose</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6%</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4%</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10%</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3%</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678325444"/>
                  </a:ext>
                </a:extLst>
              </a:tr>
            </a:tbl>
          </a:graphicData>
        </a:graphic>
      </p:graphicFrame>
      <p:sp>
        <p:nvSpPr>
          <p:cNvPr id="3" name="Rectangle: Rounded Corners 2">
            <a:extLst>
              <a:ext uri="{FF2B5EF4-FFF2-40B4-BE49-F238E27FC236}">
                <a16:creationId xmlns:a16="http://schemas.microsoft.com/office/drawing/2014/main" id="{122EE75F-6578-CCAA-F14E-399232A39B5B}"/>
              </a:ext>
            </a:extLst>
          </p:cNvPr>
          <p:cNvSpPr/>
          <p:nvPr/>
        </p:nvSpPr>
        <p:spPr>
          <a:xfrm>
            <a:off x="8634200" y="2257819"/>
            <a:ext cx="2999249" cy="1628180"/>
          </a:xfrm>
          <a:prstGeom prst="roundRect">
            <a:avLst>
              <a:gd name="adj" fmla="val 98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spAutoFit/>
          </a:bodyPr>
          <a:lstStyle/>
          <a:p>
            <a:pPr>
              <a:spcAft>
                <a:spcPts val="600"/>
              </a:spcAft>
            </a:pPr>
            <a:r>
              <a:rPr lang="en-CA" sz="1400">
                <a:solidFill>
                  <a:schemeClr val="accent1"/>
                </a:solidFill>
              </a:rPr>
              <a:t>Support for stronger rules to keep tobacco and vaping products out of the hands of youth is highest among: </a:t>
            </a:r>
          </a:p>
          <a:p>
            <a:pPr marL="285750" indent="-285750">
              <a:spcAft>
                <a:spcPts val="300"/>
              </a:spcAft>
              <a:buFont typeface="Arial" panose="020B0604020202020204" pitchFamily="34" charset="0"/>
              <a:buChar char="•"/>
            </a:pPr>
            <a:r>
              <a:rPr lang="en-CA" sz="1400">
                <a:solidFill>
                  <a:schemeClr val="accent1"/>
                </a:solidFill>
              </a:rPr>
              <a:t>Those 60+ (94%)</a:t>
            </a:r>
          </a:p>
          <a:p>
            <a:pPr marL="285750" indent="-285750">
              <a:spcAft>
                <a:spcPts val="300"/>
              </a:spcAft>
              <a:buFont typeface="Arial" panose="020B0604020202020204" pitchFamily="34" charset="0"/>
              <a:buChar char="•"/>
            </a:pPr>
            <a:r>
              <a:rPr lang="en-CA" sz="1400">
                <a:solidFill>
                  <a:schemeClr val="accent1"/>
                </a:solidFill>
              </a:rPr>
              <a:t>SK/MB residents (97%)</a:t>
            </a:r>
          </a:p>
          <a:p>
            <a:pPr marL="285750" indent="-285750">
              <a:spcAft>
                <a:spcPts val="300"/>
              </a:spcAft>
              <a:buFont typeface="Arial" panose="020B0604020202020204" pitchFamily="34" charset="0"/>
              <a:buChar char="•"/>
            </a:pPr>
            <a:r>
              <a:rPr lang="en-CA" sz="1400">
                <a:solidFill>
                  <a:schemeClr val="accent1"/>
                </a:solidFill>
              </a:rPr>
              <a:t>LPC voters (93%)</a:t>
            </a:r>
          </a:p>
        </p:txBody>
      </p:sp>
      <p:graphicFrame>
        <p:nvGraphicFramePr>
          <p:cNvPr id="12" name="Chart Placeholder 11">
            <a:extLst>
              <a:ext uri="{FF2B5EF4-FFF2-40B4-BE49-F238E27FC236}">
                <a16:creationId xmlns:a16="http://schemas.microsoft.com/office/drawing/2014/main" id="{0B6D0A24-8793-D1E5-5936-01A0F8632A66}"/>
              </a:ext>
            </a:extLst>
          </p:cNvPr>
          <p:cNvGraphicFramePr>
            <a:graphicFrameLocks noGrp="1"/>
          </p:cNvGraphicFramePr>
          <p:nvPr>
            <p:ph type="chart" sz="quarter" idx="13"/>
            <p:extLst>
              <p:ext uri="{D42A27DB-BD31-4B8C-83A1-F6EECF244321}">
                <p14:modId xmlns:p14="http://schemas.microsoft.com/office/powerpoint/2010/main" val="2584527512"/>
              </p:ext>
            </p:extLst>
          </p:nvPr>
        </p:nvGraphicFramePr>
        <p:xfrm>
          <a:off x="349249" y="2157312"/>
          <a:ext cx="8133269" cy="2532063"/>
        </p:xfrm>
        <a:graphic>
          <a:graphicData uri="http://schemas.openxmlformats.org/drawingml/2006/chart">
            <c:chart xmlns:c="http://schemas.openxmlformats.org/drawingml/2006/chart" xmlns:r="http://schemas.openxmlformats.org/officeDocument/2006/relationships" r:id="rId2"/>
          </a:graphicData>
        </a:graphic>
      </p:graphicFrame>
      <p:sp>
        <p:nvSpPr>
          <p:cNvPr id="13" name="Left Brace 12">
            <a:extLst>
              <a:ext uri="{FF2B5EF4-FFF2-40B4-BE49-F238E27FC236}">
                <a16:creationId xmlns:a16="http://schemas.microsoft.com/office/drawing/2014/main" id="{903D765C-CF3B-CAB8-D0F7-A36188D1F8AD}"/>
              </a:ext>
            </a:extLst>
          </p:cNvPr>
          <p:cNvSpPr/>
          <p:nvPr/>
        </p:nvSpPr>
        <p:spPr>
          <a:xfrm rot="5400000">
            <a:off x="1951166" y="1624806"/>
            <a:ext cx="155448" cy="1524129"/>
          </a:xfrm>
          <a:prstGeom prst="leftBrace">
            <a:avLst>
              <a:gd name="adj1" fmla="val 45097"/>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TextBox 14">
            <a:extLst>
              <a:ext uri="{FF2B5EF4-FFF2-40B4-BE49-F238E27FC236}">
                <a16:creationId xmlns:a16="http://schemas.microsoft.com/office/drawing/2014/main" id="{07F6EC90-F1BD-726D-3800-51496462C284}"/>
              </a:ext>
            </a:extLst>
          </p:cNvPr>
          <p:cNvSpPr txBox="1"/>
          <p:nvPr/>
        </p:nvSpPr>
        <p:spPr>
          <a:xfrm>
            <a:off x="1714882" y="1817584"/>
            <a:ext cx="761747" cy="461665"/>
          </a:xfrm>
          <a:prstGeom prst="rect">
            <a:avLst/>
          </a:prstGeom>
          <a:noFill/>
        </p:spPr>
        <p:txBody>
          <a:bodyPr wrap="none" rtlCol="0">
            <a:spAutoFit/>
          </a:bodyPr>
          <a:lstStyle/>
          <a:p>
            <a:r>
              <a:rPr lang="en-CA" sz="2400" b="1">
                <a:solidFill>
                  <a:schemeClr val="accent1"/>
                </a:solidFill>
              </a:rPr>
              <a:t>89%</a:t>
            </a:r>
          </a:p>
        </p:txBody>
      </p:sp>
    </p:spTree>
    <p:extLst>
      <p:ext uri="{BB962C8B-B14F-4D97-AF65-F5344CB8AC3E}">
        <p14:creationId xmlns:p14="http://schemas.microsoft.com/office/powerpoint/2010/main" val="3329935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1D101-73A2-C8C0-D12F-B6112D25466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516B40B-B805-B5CB-18DC-3E9795C381EC}"/>
              </a:ext>
            </a:extLst>
          </p:cNvPr>
          <p:cNvSpPr>
            <a:spLocks noGrp="1"/>
          </p:cNvSpPr>
          <p:nvPr>
            <p:ph type="body" sz="quarter" idx="10"/>
          </p:nvPr>
        </p:nvSpPr>
        <p:spPr>
          <a:xfrm>
            <a:off x="950912" y="490716"/>
            <a:ext cx="10554206" cy="276999"/>
          </a:xfrm>
        </p:spPr>
        <p:txBody>
          <a:bodyPr/>
          <a:lstStyle/>
          <a:p>
            <a:r>
              <a:rPr lang="en-US"/>
              <a:t>Would you support or oppose stronger rules to keep tobacco and vaping products out of the hands of youth?</a:t>
            </a:r>
          </a:p>
        </p:txBody>
      </p:sp>
      <p:sp>
        <p:nvSpPr>
          <p:cNvPr id="7" name="Text Placeholder 6">
            <a:extLst>
              <a:ext uri="{FF2B5EF4-FFF2-40B4-BE49-F238E27FC236}">
                <a16:creationId xmlns:a16="http://schemas.microsoft.com/office/drawing/2014/main" id="{009AEE5C-8227-5572-4768-C2E3BC2E31F5}"/>
              </a:ext>
            </a:extLst>
          </p:cNvPr>
          <p:cNvSpPr>
            <a:spLocks noGrp="1"/>
          </p:cNvSpPr>
          <p:nvPr>
            <p:ph type="body" sz="quarter" idx="12"/>
          </p:nvPr>
        </p:nvSpPr>
        <p:spPr/>
        <p:txBody>
          <a:bodyPr/>
          <a:lstStyle/>
          <a:p>
            <a:r>
              <a:rPr lang="en-US"/>
              <a:t>There is high support for stronger rules to keep tobacco and vaping products out of the hands of youth</a:t>
            </a:r>
          </a:p>
        </p:txBody>
      </p:sp>
      <p:sp>
        <p:nvSpPr>
          <p:cNvPr id="6" name="Text Placeholder 5">
            <a:extLst>
              <a:ext uri="{FF2B5EF4-FFF2-40B4-BE49-F238E27FC236}">
                <a16:creationId xmlns:a16="http://schemas.microsoft.com/office/drawing/2014/main" id="{2511C9E5-CC18-E7D2-1FF9-807292E1EA76}"/>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AFF7E0B3-6D80-7E4D-2F08-6DB8E75C12BA}"/>
              </a:ext>
            </a:extLst>
          </p:cNvPr>
          <p:cNvSpPr>
            <a:spLocks noGrp="1"/>
          </p:cNvSpPr>
          <p:nvPr>
            <p:ph type="title" idx="4294967295"/>
          </p:nvPr>
        </p:nvSpPr>
        <p:spPr>
          <a:xfrm>
            <a:off x="0" y="0"/>
            <a:ext cx="0" cy="0"/>
          </a:xfrm>
        </p:spPr>
        <p:txBody>
          <a:bodyPr/>
          <a:lstStyle/>
          <a:p>
            <a:r>
              <a:rPr lang="en-US"/>
              <a:t> </a:t>
            </a:r>
            <a:endParaRPr/>
          </a:p>
        </p:txBody>
      </p:sp>
      <p:graphicFrame>
        <p:nvGraphicFramePr>
          <p:cNvPr id="9" name="Table 8">
            <a:extLst>
              <a:ext uri="{FF2B5EF4-FFF2-40B4-BE49-F238E27FC236}">
                <a16:creationId xmlns:a16="http://schemas.microsoft.com/office/drawing/2014/main" id="{BDDFBA7B-0E08-3991-7FB6-285439B58285}"/>
              </a:ext>
            </a:extLst>
          </p:cNvPr>
          <p:cNvGraphicFramePr>
            <a:graphicFrameLocks noGrp="1"/>
          </p:cNvGraphicFramePr>
          <p:nvPr>
            <p:extLst>
              <p:ext uri="{D42A27DB-BD31-4B8C-83A1-F6EECF244321}">
                <p14:modId xmlns:p14="http://schemas.microsoft.com/office/powerpoint/2010/main" val="728505695"/>
              </p:ext>
            </p:extLst>
          </p:nvPr>
        </p:nvGraphicFramePr>
        <p:xfrm>
          <a:off x="349756" y="1937257"/>
          <a:ext cx="11336272" cy="3674186"/>
        </p:xfrm>
        <a:graphic>
          <a:graphicData uri="http://schemas.openxmlformats.org/drawingml/2006/table">
            <a:tbl>
              <a:tblPr firstRow="1" bandRow="1">
                <a:tableStyleId>{5C22544A-7EE6-4342-B048-85BDC9FD1C3A}</a:tableStyleId>
              </a:tblPr>
              <a:tblGrid>
                <a:gridCol w="1380006">
                  <a:extLst>
                    <a:ext uri="{9D8B030D-6E8A-4147-A177-3AD203B41FA5}">
                      <a16:colId xmlns:a16="http://schemas.microsoft.com/office/drawing/2014/main" val="3464750862"/>
                    </a:ext>
                  </a:extLst>
                </a:gridCol>
                <a:gridCol w="524014">
                  <a:extLst>
                    <a:ext uri="{9D8B030D-6E8A-4147-A177-3AD203B41FA5}">
                      <a16:colId xmlns:a16="http://schemas.microsoft.com/office/drawing/2014/main" val="2409032028"/>
                    </a:ext>
                  </a:extLst>
                </a:gridCol>
                <a:gridCol w="524014">
                  <a:extLst>
                    <a:ext uri="{9D8B030D-6E8A-4147-A177-3AD203B41FA5}">
                      <a16:colId xmlns:a16="http://schemas.microsoft.com/office/drawing/2014/main" val="476899698"/>
                    </a:ext>
                  </a:extLst>
                </a:gridCol>
                <a:gridCol w="524014">
                  <a:extLst>
                    <a:ext uri="{9D8B030D-6E8A-4147-A177-3AD203B41FA5}">
                      <a16:colId xmlns:a16="http://schemas.microsoft.com/office/drawing/2014/main" val="3684218232"/>
                    </a:ext>
                  </a:extLst>
                </a:gridCol>
                <a:gridCol w="524014">
                  <a:extLst>
                    <a:ext uri="{9D8B030D-6E8A-4147-A177-3AD203B41FA5}">
                      <a16:colId xmlns:a16="http://schemas.microsoft.com/office/drawing/2014/main" val="4226621066"/>
                    </a:ext>
                  </a:extLst>
                </a:gridCol>
                <a:gridCol w="524014">
                  <a:extLst>
                    <a:ext uri="{9D8B030D-6E8A-4147-A177-3AD203B41FA5}">
                      <a16:colId xmlns:a16="http://schemas.microsoft.com/office/drawing/2014/main" val="3775897361"/>
                    </a:ext>
                  </a:extLst>
                </a:gridCol>
                <a:gridCol w="524014">
                  <a:extLst>
                    <a:ext uri="{9D8B030D-6E8A-4147-A177-3AD203B41FA5}">
                      <a16:colId xmlns:a16="http://schemas.microsoft.com/office/drawing/2014/main" val="3980316907"/>
                    </a:ext>
                  </a:extLst>
                </a:gridCol>
                <a:gridCol w="524014">
                  <a:extLst>
                    <a:ext uri="{9D8B030D-6E8A-4147-A177-3AD203B41FA5}">
                      <a16:colId xmlns:a16="http://schemas.microsoft.com/office/drawing/2014/main" val="722961161"/>
                    </a:ext>
                  </a:extLst>
                </a:gridCol>
                <a:gridCol w="524014">
                  <a:extLst>
                    <a:ext uri="{9D8B030D-6E8A-4147-A177-3AD203B41FA5}">
                      <a16:colId xmlns:a16="http://schemas.microsoft.com/office/drawing/2014/main" val="2634300050"/>
                    </a:ext>
                  </a:extLst>
                </a:gridCol>
                <a:gridCol w="524014">
                  <a:extLst>
                    <a:ext uri="{9D8B030D-6E8A-4147-A177-3AD203B41FA5}">
                      <a16:colId xmlns:a16="http://schemas.microsoft.com/office/drawing/2014/main" val="2366366075"/>
                    </a:ext>
                  </a:extLst>
                </a:gridCol>
                <a:gridCol w="524014">
                  <a:extLst>
                    <a:ext uri="{9D8B030D-6E8A-4147-A177-3AD203B41FA5}">
                      <a16:colId xmlns:a16="http://schemas.microsoft.com/office/drawing/2014/main" val="127634193"/>
                    </a:ext>
                  </a:extLst>
                </a:gridCol>
                <a:gridCol w="524014">
                  <a:extLst>
                    <a:ext uri="{9D8B030D-6E8A-4147-A177-3AD203B41FA5}">
                      <a16:colId xmlns:a16="http://schemas.microsoft.com/office/drawing/2014/main" val="968864673"/>
                    </a:ext>
                  </a:extLst>
                </a:gridCol>
                <a:gridCol w="524014">
                  <a:extLst>
                    <a:ext uri="{9D8B030D-6E8A-4147-A177-3AD203B41FA5}">
                      <a16:colId xmlns:a16="http://schemas.microsoft.com/office/drawing/2014/main" val="972328938"/>
                    </a:ext>
                  </a:extLst>
                </a:gridCol>
                <a:gridCol w="524014">
                  <a:extLst>
                    <a:ext uri="{9D8B030D-6E8A-4147-A177-3AD203B41FA5}">
                      <a16:colId xmlns:a16="http://schemas.microsoft.com/office/drawing/2014/main" val="2731006082"/>
                    </a:ext>
                  </a:extLst>
                </a:gridCol>
                <a:gridCol w="524014">
                  <a:extLst>
                    <a:ext uri="{9D8B030D-6E8A-4147-A177-3AD203B41FA5}">
                      <a16:colId xmlns:a16="http://schemas.microsoft.com/office/drawing/2014/main" val="648036099"/>
                    </a:ext>
                  </a:extLst>
                </a:gridCol>
                <a:gridCol w="524014">
                  <a:extLst>
                    <a:ext uri="{9D8B030D-6E8A-4147-A177-3AD203B41FA5}">
                      <a16:colId xmlns:a16="http://schemas.microsoft.com/office/drawing/2014/main" val="3990100442"/>
                    </a:ext>
                  </a:extLst>
                </a:gridCol>
                <a:gridCol w="524014">
                  <a:extLst>
                    <a:ext uri="{9D8B030D-6E8A-4147-A177-3AD203B41FA5}">
                      <a16:colId xmlns:a16="http://schemas.microsoft.com/office/drawing/2014/main" val="1124854329"/>
                    </a:ext>
                  </a:extLst>
                </a:gridCol>
                <a:gridCol w="524014">
                  <a:extLst>
                    <a:ext uri="{9D8B030D-6E8A-4147-A177-3AD203B41FA5}">
                      <a16:colId xmlns:a16="http://schemas.microsoft.com/office/drawing/2014/main" val="188253455"/>
                    </a:ext>
                  </a:extLst>
                </a:gridCol>
                <a:gridCol w="524014">
                  <a:extLst>
                    <a:ext uri="{9D8B030D-6E8A-4147-A177-3AD203B41FA5}">
                      <a16:colId xmlns:a16="http://schemas.microsoft.com/office/drawing/2014/main" val="1118606650"/>
                    </a:ext>
                  </a:extLst>
                </a:gridCol>
                <a:gridCol w="524014">
                  <a:extLst>
                    <a:ext uri="{9D8B030D-6E8A-4147-A177-3AD203B41FA5}">
                      <a16:colId xmlns:a16="http://schemas.microsoft.com/office/drawing/2014/main" val="2550085208"/>
                    </a:ext>
                  </a:extLst>
                </a:gridCol>
              </a:tblGrid>
              <a:tr h="189514">
                <a:tc rowSpan="2">
                  <a:txBody>
                    <a:bodyPr/>
                    <a:lstStyle/>
                    <a:p>
                      <a:endParaRPr lang="en-CA" sz="1400" noProof="0"/>
                    </a:p>
                  </a:txBody>
                  <a:tcPr marL="72000" marR="0" marT="36000" marB="36000" anchor="ctr">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1"/>
                    </a:solidFill>
                  </a:tcPr>
                </a:tc>
                <a:tc rowSpan="2">
                  <a:txBody>
                    <a:bodyPr/>
                    <a:lstStyle/>
                    <a:p>
                      <a:pPr algn="ctr" fontAlgn="b">
                        <a:buNone/>
                      </a:pPr>
                      <a:r>
                        <a:rPr lang="en-US" sz="800" b="1" kern="1200">
                          <a:solidFill>
                            <a:schemeClr val="lt1"/>
                          </a:solidFill>
                          <a:latin typeface="+mn-lt"/>
                          <a:ea typeface="+mn-ea"/>
                          <a:cs typeface="+mn-cs"/>
                        </a:rPr>
                        <a:t>TOTAL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B733D"/>
                    </a:solidFill>
                  </a:tcPr>
                </a:tc>
                <a:tc gridSpan="6">
                  <a:txBody>
                    <a:bodyPr/>
                    <a:lstStyle/>
                    <a:p>
                      <a:pPr algn="ctr">
                        <a:lnSpc>
                          <a:spcPct val="100000"/>
                        </a:lnSpc>
                      </a:pPr>
                      <a:r>
                        <a:rPr lang="en-CA" sz="800" b="1" kern="1200" noProof="0">
                          <a:solidFill>
                            <a:schemeClr val="lt1"/>
                          </a:solidFill>
                          <a:latin typeface="+mn-lt"/>
                          <a:ea typeface="+mn-ea"/>
                          <a:cs typeface="+mn-cs"/>
                        </a:rPr>
                        <a:t>REGION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800" b="1" kern="1200" noProof="0">
                          <a:solidFill>
                            <a:schemeClr val="lt1"/>
                          </a:solidFill>
                          <a:latin typeface="+mn-lt"/>
                          <a:ea typeface="+mn-ea"/>
                          <a:cs typeface="+mn-cs"/>
                        </a:rPr>
                        <a:t>AGE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endParaRPr lang="en-US"/>
                    </a:p>
                  </a:txBody>
                  <a:tcPr/>
                </a:tc>
                <a:tc hMerge="1">
                  <a:txBody>
                    <a:bodyPr/>
                    <a:lstStyle/>
                    <a:p>
                      <a:pPr algn="ctr">
                        <a:lnSpc>
                          <a:spcPct val="100000"/>
                        </a:lnSpc>
                      </a:pPr>
                      <a:endParaRPr lang="en-CA" sz="12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2">
                  <a:txBody>
                    <a:bodyPr/>
                    <a:lstStyle/>
                    <a:p>
                      <a:pPr algn="ctr">
                        <a:lnSpc>
                          <a:spcPct val="100000"/>
                        </a:lnSpc>
                      </a:pPr>
                      <a:r>
                        <a:rPr lang="en-CA" sz="800" b="1" kern="1200" noProof="0">
                          <a:solidFill>
                            <a:schemeClr val="lt1"/>
                          </a:solidFill>
                          <a:latin typeface="+mn-lt"/>
                          <a:ea typeface="+mn-ea"/>
                          <a:cs typeface="+mn-cs"/>
                        </a:rPr>
                        <a:t>GENDER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INCOME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2025 VOTE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extLst>
                  <a:ext uri="{0D108BD9-81ED-4DB2-BD59-A6C34878D82A}">
                    <a16:rowId xmlns:a16="http://schemas.microsoft.com/office/drawing/2014/main" val="483711071"/>
                  </a:ext>
                </a:extLst>
              </a:tr>
              <a:tr h="284272">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b">
                        <a:buNone/>
                      </a:pPr>
                      <a:r>
                        <a:rPr lang="en-US" sz="700" b="1" kern="1200">
                          <a:solidFill>
                            <a:schemeClr val="lt1"/>
                          </a:solidFill>
                          <a:latin typeface="+mn-lt"/>
                          <a:ea typeface="+mn-ea"/>
                          <a:cs typeface="+mn-cs"/>
                        </a:rPr>
                        <a:t>BC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AB</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SK/MB</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QC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86836"/>
                    </a:solidFill>
                  </a:tcPr>
                </a:tc>
                <a:tc>
                  <a:txBody>
                    <a:bodyPr/>
                    <a:lstStyle/>
                    <a:p>
                      <a:pPr algn="ctr" fontAlgn="b">
                        <a:buNone/>
                      </a:pPr>
                      <a:r>
                        <a:rPr lang="en-US" sz="700" b="1" kern="1200">
                          <a:solidFill>
                            <a:schemeClr val="lt1"/>
                          </a:solidFill>
                          <a:latin typeface="+mn-lt"/>
                          <a:ea typeface="+mn-ea"/>
                          <a:cs typeface="+mn-cs"/>
                        </a:rPr>
                        <a:t>ATL</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18 to 29</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30 to 44</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45 to 59</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60 +</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Male</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Female</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&lt;$50K</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&gt;$100K</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CPC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LPC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NDP</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extLst>
                  <a:ext uri="{0D108BD9-81ED-4DB2-BD59-A6C34878D82A}">
                    <a16:rowId xmlns:a16="http://schemas.microsoft.com/office/drawing/2014/main" val="332580848"/>
                  </a:ext>
                </a:extLst>
              </a:tr>
              <a:tr h="457200">
                <a:tc>
                  <a:txBody>
                    <a:bodyPr/>
                    <a:lstStyle/>
                    <a:p>
                      <a:pPr algn="l" fontAlgn="ctr">
                        <a:buNone/>
                      </a:pPr>
                      <a:r>
                        <a:rPr lang="en-US" sz="1100" b="1" i="0" u="none" strike="noStrike">
                          <a:solidFill>
                            <a:srgbClr val="000000"/>
                          </a:solidFill>
                          <a:effectLst/>
                          <a:latin typeface="Gill Sans Nova" panose="020B0602020104020203" pitchFamily="34" charset="0"/>
                        </a:rPr>
                        <a:t>NET: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89%</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90%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290954527"/>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Strongly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66%</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65%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74%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72%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994015715"/>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Somewhat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24%</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30%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29%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000685222"/>
                  </a:ext>
                </a:extLst>
              </a:tr>
              <a:tr h="457200">
                <a:tc>
                  <a:txBody>
                    <a:bodyPr/>
                    <a:lstStyle/>
                    <a:p>
                      <a:pPr algn="l" fontAlgn="ctr">
                        <a:buNone/>
                      </a:pPr>
                      <a:r>
                        <a:rPr lang="en-US" sz="1100" b="1" i="0" u="none" strike="noStrike">
                          <a:solidFill>
                            <a:srgbClr val="000000"/>
                          </a:solidFill>
                          <a:effectLst/>
                          <a:latin typeface="Gill Sans Nova" panose="020B0602020104020203" pitchFamily="34" charset="0"/>
                        </a:rPr>
                        <a:t>NET: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6%</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963437615"/>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Somewhat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4%</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403713180"/>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Strongly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3%</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364760326"/>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Not sure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4%</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271994765"/>
                  </a:ext>
                </a:extLst>
              </a:tr>
            </a:tbl>
          </a:graphicData>
        </a:graphic>
      </p:graphicFrame>
    </p:spTree>
    <p:extLst>
      <p:ext uri="{BB962C8B-B14F-4D97-AF65-F5344CB8AC3E}">
        <p14:creationId xmlns:p14="http://schemas.microsoft.com/office/powerpoint/2010/main" val="1707140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B8885-0E83-B792-2DEE-7F360282FD2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5350CA2-EE32-4638-B149-AB69A8867C84}"/>
              </a:ext>
            </a:extLst>
          </p:cNvPr>
          <p:cNvSpPr>
            <a:spLocks noGrp="1"/>
          </p:cNvSpPr>
          <p:nvPr>
            <p:ph type="body" sz="quarter" idx="10"/>
          </p:nvPr>
        </p:nvSpPr>
        <p:spPr>
          <a:xfrm>
            <a:off x="950912" y="490716"/>
            <a:ext cx="10554206" cy="276999"/>
          </a:xfrm>
        </p:spPr>
        <p:txBody>
          <a:bodyPr/>
          <a:lstStyle/>
          <a:p>
            <a:r>
              <a:rPr lang="en-US"/>
              <a:t>Would you support or oppose a law that stops people born in 2009 or later from ever buying tobacco or vaping products?</a:t>
            </a:r>
          </a:p>
        </p:txBody>
      </p:sp>
      <p:sp>
        <p:nvSpPr>
          <p:cNvPr id="7" name="Text Placeholder 6">
            <a:extLst>
              <a:ext uri="{FF2B5EF4-FFF2-40B4-BE49-F238E27FC236}">
                <a16:creationId xmlns:a16="http://schemas.microsoft.com/office/drawing/2014/main" id="{6EDF775C-396E-A5AE-9540-75E649E8EEFA}"/>
              </a:ext>
            </a:extLst>
          </p:cNvPr>
          <p:cNvSpPr>
            <a:spLocks noGrp="1"/>
          </p:cNvSpPr>
          <p:nvPr>
            <p:ph type="body" sz="quarter" idx="12"/>
          </p:nvPr>
        </p:nvSpPr>
        <p:spPr>
          <a:xfrm>
            <a:off x="349756" y="969853"/>
            <a:ext cx="11155362" cy="549275"/>
          </a:xfrm>
        </p:spPr>
        <p:txBody>
          <a:bodyPr anchor="t"/>
          <a:lstStyle/>
          <a:p>
            <a:r>
              <a:rPr lang="en-US"/>
              <a:t>Support for a law that stops people born in 2009 or later from ever buying tobacco or vaping products is also very high- three-quarters of Canadians support it.</a:t>
            </a:r>
          </a:p>
        </p:txBody>
      </p:sp>
      <p:sp>
        <p:nvSpPr>
          <p:cNvPr id="6" name="Text Placeholder 5">
            <a:extLst>
              <a:ext uri="{FF2B5EF4-FFF2-40B4-BE49-F238E27FC236}">
                <a16:creationId xmlns:a16="http://schemas.microsoft.com/office/drawing/2014/main" id="{84457FA5-DC65-E98B-9B1B-E6072A01F3DE}"/>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7DF21AE5-F346-B54C-D6C2-137CDD7E3527}"/>
              </a:ext>
            </a:extLst>
          </p:cNvPr>
          <p:cNvSpPr>
            <a:spLocks noGrp="1"/>
          </p:cNvSpPr>
          <p:nvPr>
            <p:ph type="title" idx="4294967295"/>
          </p:nvPr>
        </p:nvSpPr>
        <p:spPr>
          <a:xfrm>
            <a:off x="0" y="0"/>
            <a:ext cx="0" cy="0"/>
          </a:xfrm>
        </p:spPr>
        <p:txBody>
          <a:bodyPr/>
          <a:lstStyle/>
          <a:p>
            <a:r>
              <a:rPr lang="en-US"/>
              <a:t> </a:t>
            </a:r>
            <a:endParaRPr/>
          </a:p>
        </p:txBody>
      </p:sp>
      <p:graphicFrame>
        <p:nvGraphicFramePr>
          <p:cNvPr id="8" name="Table 7">
            <a:extLst>
              <a:ext uri="{FF2B5EF4-FFF2-40B4-BE49-F238E27FC236}">
                <a16:creationId xmlns:a16="http://schemas.microsoft.com/office/drawing/2014/main" id="{C5852C16-1289-5113-8D39-EB62C93B0D97}"/>
              </a:ext>
            </a:extLst>
          </p:cNvPr>
          <p:cNvGraphicFramePr>
            <a:graphicFrameLocks noGrp="1"/>
          </p:cNvGraphicFramePr>
          <p:nvPr>
            <p:extLst>
              <p:ext uri="{D42A27DB-BD31-4B8C-83A1-F6EECF244321}">
                <p14:modId xmlns:p14="http://schemas.microsoft.com/office/powerpoint/2010/main" val="3261176196"/>
              </p:ext>
            </p:extLst>
          </p:nvPr>
        </p:nvGraphicFramePr>
        <p:xfrm>
          <a:off x="482352" y="4907167"/>
          <a:ext cx="11227297" cy="923640"/>
        </p:xfrm>
        <a:graphic>
          <a:graphicData uri="http://schemas.openxmlformats.org/drawingml/2006/table">
            <a:tbl>
              <a:tblPr firstRow="1" bandRow="1">
                <a:tableStyleId>{5C22544A-7EE6-4342-B048-85BDC9FD1C3A}</a:tableStyleId>
              </a:tblPr>
              <a:tblGrid>
                <a:gridCol w="1188000">
                  <a:extLst>
                    <a:ext uri="{9D8B030D-6E8A-4147-A177-3AD203B41FA5}">
                      <a16:colId xmlns:a16="http://schemas.microsoft.com/office/drawing/2014/main" val="3464750862"/>
                    </a:ext>
                  </a:extLst>
                </a:gridCol>
                <a:gridCol w="577916">
                  <a:extLst>
                    <a:ext uri="{9D8B030D-6E8A-4147-A177-3AD203B41FA5}">
                      <a16:colId xmlns:a16="http://schemas.microsoft.com/office/drawing/2014/main" val="2538808159"/>
                    </a:ext>
                  </a:extLst>
                </a:gridCol>
                <a:gridCol w="510880">
                  <a:extLst>
                    <a:ext uri="{9D8B030D-6E8A-4147-A177-3AD203B41FA5}">
                      <a16:colId xmlns:a16="http://schemas.microsoft.com/office/drawing/2014/main" val="2475026422"/>
                    </a:ext>
                  </a:extLst>
                </a:gridCol>
                <a:gridCol w="510880">
                  <a:extLst>
                    <a:ext uri="{9D8B030D-6E8A-4147-A177-3AD203B41FA5}">
                      <a16:colId xmlns:a16="http://schemas.microsoft.com/office/drawing/2014/main" val="2441291274"/>
                    </a:ext>
                  </a:extLst>
                </a:gridCol>
                <a:gridCol w="510880">
                  <a:extLst>
                    <a:ext uri="{9D8B030D-6E8A-4147-A177-3AD203B41FA5}">
                      <a16:colId xmlns:a16="http://schemas.microsoft.com/office/drawing/2014/main" val="2409032028"/>
                    </a:ext>
                  </a:extLst>
                </a:gridCol>
                <a:gridCol w="510880">
                  <a:extLst>
                    <a:ext uri="{9D8B030D-6E8A-4147-A177-3AD203B41FA5}">
                      <a16:colId xmlns:a16="http://schemas.microsoft.com/office/drawing/2014/main" val="660813813"/>
                    </a:ext>
                  </a:extLst>
                </a:gridCol>
                <a:gridCol w="510880">
                  <a:extLst>
                    <a:ext uri="{9D8B030D-6E8A-4147-A177-3AD203B41FA5}">
                      <a16:colId xmlns:a16="http://schemas.microsoft.com/office/drawing/2014/main" val="2866485864"/>
                    </a:ext>
                  </a:extLst>
                </a:gridCol>
                <a:gridCol w="510880">
                  <a:extLst>
                    <a:ext uri="{9D8B030D-6E8A-4147-A177-3AD203B41FA5}">
                      <a16:colId xmlns:a16="http://schemas.microsoft.com/office/drawing/2014/main" val="286733116"/>
                    </a:ext>
                  </a:extLst>
                </a:gridCol>
                <a:gridCol w="418638">
                  <a:extLst>
                    <a:ext uri="{9D8B030D-6E8A-4147-A177-3AD203B41FA5}">
                      <a16:colId xmlns:a16="http://schemas.microsoft.com/office/drawing/2014/main" val="974419206"/>
                    </a:ext>
                  </a:extLst>
                </a:gridCol>
                <a:gridCol w="418638">
                  <a:extLst>
                    <a:ext uri="{9D8B030D-6E8A-4147-A177-3AD203B41FA5}">
                      <a16:colId xmlns:a16="http://schemas.microsoft.com/office/drawing/2014/main" val="2330551771"/>
                    </a:ext>
                  </a:extLst>
                </a:gridCol>
                <a:gridCol w="504612">
                  <a:extLst>
                    <a:ext uri="{9D8B030D-6E8A-4147-A177-3AD203B41FA5}">
                      <a16:colId xmlns:a16="http://schemas.microsoft.com/office/drawing/2014/main" val="3813035578"/>
                    </a:ext>
                  </a:extLst>
                </a:gridCol>
                <a:gridCol w="418638">
                  <a:extLst>
                    <a:ext uri="{9D8B030D-6E8A-4147-A177-3AD203B41FA5}">
                      <a16:colId xmlns:a16="http://schemas.microsoft.com/office/drawing/2014/main" val="1053517573"/>
                    </a:ext>
                  </a:extLst>
                </a:gridCol>
                <a:gridCol w="418638">
                  <a:extLst>
                    <a:ext uri="{9D8B030D-6E8A-4147-A177-3AD203B41FA5}">
                      <a16:colId xmlns:a16="http://schemas.microsoft.com/office/drawing/2014/main" val="3053329544"/>
                    </a:ext>
                  </a:extLst>
                </a:gridCol>
                <a:gridCol w="418638">
                  <a:extLst>
                    <a:ext uri="{9D8B030D-6E8A-4147-A177-3AD203B41FA5}">
                      <a16:colId xmlns:a16="http://schemas.microsoft.com/office/drawing/2014/main" val="1765633165"/>
                    </a:ext>
                  </a:extLst>
                </a:gridCol>
                <a:gridCol w="572243">
                  <a:extLst>
                    <a:ext uri="{9D8B030D-6E8A-4147-A177-3AD203B41FA5}">
                      <a16:colId xmlns:a16="http://schemas.microsoft.com/office/drawing/2014/main" val="2466848444"/>
                    </a:ext>
                  </a:extLst>
                </a:gridCol>
                <a:gridCol w="937084">
                  <a:extLst>
                    <a:ext uri="{9D8B030D-6E8A-4147-A177-3AD203B41FA5}">
                      <a16:colId xmlns:a16="http://schemas.microsoft.com/office/drawing/2014/main" val="3443320505"/>
                    </a:ext>
                  </a:extLst>
                </a:gridCol>
                <a:gridCol w="572243">
                  <a:extLst>
                    <a:ext uri="{9D8B030D-6E8A-4147-A177-3AD203B41FA5}">
                      <a16:colId xmlns:a16="http://schemas.microsoft.com/office/drawing/2014/main" val="4115733110"/>
                    </a:ext>
                  </a:extLst>
                </a:gridCol>
                <a:gridCol w="572243">
                  <a:extLst>
                    <a:ext uri="{9D8B030D-6E8A-4147-A177-3AD203B41FA5}">
                      <a16:colId xmlns:a16="http://schemas.microsoft.com/office/drawing/2014/main" val="476899698"/>
                    </a:ext>
                  </a:extLst>
                </a:gridCol>
                <a:gridCol w="572243">
                  <a:extLst>
                    <a:ext uri="{9D8B030D-6E8A-4147-A177-3AD203B41FA5}">
                      <a16:colId xmlns:a16="http://schemas.microsoft.com/office/drawing/2014/main" val="928797639"/>
                    </a:ext>
                  </a:extLst>
                </a:gridCol>
                <a:gridCol w="572243">
                  <a:extLst>
                    <a:ext uri="{9D8B030D-6E8A-4147-A177-3AD203B41FA5}">
                      <a16:colId xmlns:a16="http://schemas.microsoft.com/office/drawing/2014/main" val="3074012981"/>
                    </a:ext>
                  </a:extLst>
                </a:gridCol>
              </a:tblGrid>
              <a:tr h="164835">
                <a:tc rowSpan="2">
                  <a:txBody>
                    <a:bodyPr/>
                    <a:lstStyle/>
                    <a:p>
                      <a:endParaRPr lang="en-CA" sz="1200" noProof="0"/>
                    </a:p>
                  </a:txBody>
                  <a:tcPr marL="72000" marR="0" marT="36000" marB="3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lang="en-CA" sz="1100" noProof="0"/>
                        <a:t>TOTAL</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0000"/>
                        </a:lnSpc>
                      </a:pPr>
                      <a:r>
                        <a:rPr lang="en-CA" sz="1100" b="1" noProof="0">
                          <a:solidFill>
                            <a:schemeClr val="bg1"/>
                          </a:solidFill>
                        </a:rPr>
                        <a:t>GENDER</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1100" b="1" noProof="0">
                          <a:solidFill>
                            <a:schemeClr val="bg1"/>
                          </a:solidFill>
                        </a:rPr>
                        <a:t>AGE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6">
                  <a:txBody>
                    <a:bodyPr/>
                    <a:lstStyle/>
                    <a:p>
                      <a:pPr algn="ctr">
                        <a:lnSpc>
                          <a:spcPct val="100000"/>
                        </a:lnSpc>
                      </a:pPr>
                      <a:r>
                        <a:rPr lang="en-CA" sz="1100" b="1" noProof="0">
                          <a:solidFill>
                            <a:schemeClr val="bg1"/>
                          </a:solidFill>
                        </a:rPr>
                        <a:t>REGION</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endParaRPr lang="en-CA"/>
                    </a:p>
                  </a:txBody>
                  <a:tcPr/>
                </a:tc>
                <a:tc hMerge="1">
                  <a:txBody>
                    <a:bodyPr/>
                    <a:lstStyle/>
                    <a:p>
                      <a:pPr algn="ctr">
                        <a:lnSpc>
                          <a:spcPct val="100000"/>
                        </a:lnSpc>
                      </a:pPr>
                      <a:endParaRPr lang="en-CA" sz="12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INCOME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2025 VOTE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483711071"/>
                  </a:ext>
                </a:extLst>
              </a:tr>
              <a:tr h="252000">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lang="en-CA"/>
                    </a:p>
                  </a:txBody>
                  <a:tcPr/>
                </a:tc>
                <a:tc>
                  <a:txBody>
                    <a:bodyPr/>
                    <a:lstStyle/>
                    <a:p>
                      <a:pPr algn="ctr"/>
                      <a:r>
                        <a:rPr lang="en-CA" sz="1100" noProof="0">
                          <a:solidFill>
                            <a:schemeClr val="bg1"/>
                          </a:solidFill>
                        </a:rPr>
                        <a:t>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Female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18-29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30-44</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45-59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60+</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BC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SK/MB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ON</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QC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ATL</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&lt;$50K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CPC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LPC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NDP</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extLst>
                  <a:ext uri="{0D108BD9-81ED-4DB2-BD59-A6C34878D82A}">
                    <a16:rowId xmlns:a16="http://schemas.microsoft.com/office/drawing/2014/main" val="332580848"/>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Support</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1" i="0" u="none" strike="noStrike">
                          <a:solidFill>
                            <a:srgbClr val="000000"/>
                          </a:solidFill>
                          <a:effectLst/>
                          <a:latin typeface="Gill Sans Nova" panose="020B0602020104020203" pitchFamily="34" charset="0"/>
                        </a:rPr>
                        <a:t>76%</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74%</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76%</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76%</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69%</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82%</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75%</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72%</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69%</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79%</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79%</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73%</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73%</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90724514"/>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Oppose</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15%</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18%</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15%</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678325444"/>
                  </a:ext>
                </a:extLst>
              </a:tr>
            </a:tbl>
          </a:graphicData>
        </a:graphic>
      </p:graphicFrame>
      <p:graphicFrame>
        <p:nvGraphicFramePr>
          <p:cNvPr id="12" name="Chart Placeholder 11">
            <a:extLst>
              <a:ext uri="{FF2B5EF4-FFF2-40B4-BE49-F238E27FC236}">
                <a16:creationId xmlns:a16="http://schemas.microsoft.com/office/drawing/2014/main" id="{2C51FA3D-1374-A727-E281-844899F8BABA}"/>
              </a:ext>
            </a:extLst>
          </p:cNvPr>
          <p:cNvGraphicFramePr>
            <a:graphicFrameLocks noGrp="1"/>
          </p:cNvGraphicFramePr>
          <p:nvPr>
            <p:ph type="chart" sz="quarter" idx="13"/>
            <p:extLst>
              <p:ext uri="{D42A27DB-BD31-4B8C-83A1-F6EECF244321}">
                <p14:modId xmlns:p14="http://schemas.microsoft.com/office/powerpoint/2010/main" val="631795989"/>
              </p:ext>
            </p:extLst>
          </p:nvPr>
        </p:nvGraphicFramePr>
        <p:xfrm>
          <a:off x="349250" y="2157312"/>
          <a:ext cx="7470776" cy="2532063"/>
        </p:xfrm>
        <a:graphic>
          <a:graphicData uri="http://schemas.openxmlformats.org/drawingml/2006/chart">
            <c:chart xmlns:c="http://schemas.openxmlformats.org/drawingml/2006/chart" xmlns:r="http://schemas.openxmlformats.org/officeDocument/2006/relationships" r:id="rId2"/>
          </a:graphicData>
        </a:graphic>
      </p:graphicFrame>
      <p:sp>
        <p:nvSpPr>
          <p:cNvPr id="13" name="Left Brace 12">
            <a:extLst>
              <a:ext uri="{FF2B5EF4-FFF2-40B4-BE49-F238E27FC236}">
                <a16:creationId xmlns:a16="http://schemas.microsoft.com/office/drawing/2014/main" id="{144A7CD5-9942-5AC7-67B6-F590700DC50F}"/>
              </a:ext>
            </a:extLst>
          </p:cNvPr>
          <p:cNvSpPr/>
          <p:nvPr/>
        </p:nvSpPr>
        <p:spPr>
          <a:xfrm rot="5400000">
            <a:off x="1894016" y="1624806"/>
            <a:ext cx="155448" cy="1524129"/>
          </a:xfrm>
          <a:prstGeom prst="leftBrace">
            <a:avLst>
              <a:gd name="adj1" fmla="val 45097"/>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TextBox 14">
            <a:extLst>
              <a:ext uri="{FF2B5EF4-FFF2-40B4-BE49-F238E27FC236}">
                <a16:creationId xmlns:a16="http://schemas.microsoft.com/office/drawing/2014/main" id="{C38862E1-A9B7-F8C6-3F38-FAB960E9C8E1}"/>
              </a:ext>
            </a:extLst>
          </p:cNvPr>
          <p:cNvSpPr txBox="1"/>
          <p:nvPr/>
        </p:nvSpPr>
        <p:spPr>
          <a:xfrm>
            <a:off x="1657732" y="1817584"/>
            <a:ext cx="761747" cy="461665"/>
          </a:xfrm>
          <a:prstGeom prst="rect">
            <a:avLst/>
          </a:prstGeom>
          <a:noFill/>
        </p:spPr>
        <p:txBody>
          <a:bodyPr wrap="none" rtlCol="0">
            <a:spAutoFit/>
          </a:bodyPr>
          <a:lstStyle/>
          <a:p>
            <a:r>
              <a:rPr lang="en-CA" sz="2400" b="1">
                <a:solidFill>
                  <a:schemeClr val="accent1"/>
                </a:solidFill>
              </a:rPr>
              <a:t>76%</a:t>
            </a:r>
          </a:p>
        </p:txBody>
      </p:sp>
      <p:pic>
        <p:nvPicPr>
          <p:cNvPr id="4" name="Picture 3">
            <a:extLst>
              <a:ext uri="{FF2B5EF4-FFF2-40B4-BE49-F238E27FC236}">
                <a16:creationId xmlns:a16="http://schemas.microsoft.com/office/drawing/2014/main" id="{8B569C21-EAF9-E417-3F63-9879BB152D64}"/>
              </a:ext>
            </a:extLst>
          </p:cNvPr>
          <p:cNvPicPr>
            <a:picLocks noChangeAspect="1"/>
          </p:cNvPicPr>
          <p:nvPr/>
        </p:nvPicPr>
        <p:blipFill>
          <a:blip r:embed="rId3">
            <a:extLst>
              <a:ext uri="{28A0092B-C50C-407E-A947-70E740481C1C}">
                <a14:useLocalDpi xmlns:a14="http://schemas.microsoft.com/office/drawing/2010/main" val="0"/>
              </a:ext>
            </a:extLst>
          </a:blip>
          <a:srcRect l="608" r="608"/>
          <a:stretch/>
        </p:blipFill>
        <p:spPr>
          <a:xfrm>
            <a:off x="8148928" y="2112578"/>
            <a:ext cx="3543345" cy="2393249"/>
          </a:xfrm>
          <a:prstGeom prst="roundRect">
            <a:avLst>
              <a:gd name="adj" fmla="val 10492"/>
            </a:avLst>
          </a:prstGeom>
        </p:spPr>
      </p:pic>
    </p:spTree>
    <p:extLst>
      <p:ext uri="{BB962C8B-B14F-4D97-AF65-F5344CB8AC3E}">
        <p14:creationId xmlns:p14="http://schemas.microsoft.com/office/powerpoint/2010/main" val="856500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E3253-F8AF-F88D-AA7D-2F91B92D20C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BE9D9C9-CE5D-278E-C3CB-9C839229E3C1}"/>
              </a:ext>
            </a:extLst>
          </p:cNvPr>
          <p:cNvSpPr>
            <a:spLocks noGrp="1"/>
          </p:cNvSpPr>
          <p:nvPr>
            <p:ph type="body" sz="quarter" idx="10"/>
          </p:nvPr>
        </p:nvSpPr>
        <p:spPr>
          <a:xfrm>
            <a:off x="950912" y="490716"/>
            <a:ext cx="10554206" cy="276999"/>
          </a:xfrm>
        </p:spPr>
        <p:txBody>
          <a:bodyPr/>
          <a:lstStyle/>
          <a:p>
            <a:r>
              <a:rPr lang="en-US"/>
              <a:t>Would you support or oppose a law that stops people born in 2009 or later from ever buying tobacco or vaping products?</a:t>
            </a:r>
          </a:p>
        </p:txBody>
      </p:sp>
      <p:sp>
        <p:nvSpPr>
          <p:cNvPr id="7" name="Text Placeholder 6">
            <a:extLst>
              <a:ext uri="{FF2B5EF4-FFF2-40B4-BE49-F238E27FC236}">
                <a16:creationId xmlns:a16="http://schemas.microsoft.com/office/drawing/2014/main" id="{1125E49C-3DBB-AA03-3230-318CDAA5B08C}"/>
              </a:ext>
            </a:extLst>
          </p:cNvPr>
          <p:cNvSpPr>
            <a:spLocks noGrp="1"/>
          </p:cNvSpPr>
          <p:nvPr>
            <p:ph type="body" sz="quarter" idx="12"/>
          </p:nvPr>
        </p:nvSpPr>
        <p:spPr/>
        <p:txBody>
          <a:bodyPr/>
          <a:lstStyle/>
          <a:p>
            <a:r>
              <a:rPr lang="en-US"/>
              <a:t>Support for a law that stops people born in 2009 or later from ever buying tobacco or vaping products is also very high</a:t>
            </a:r>
          </a:p>
        </p:txBody>
      </p:sp>
      <p:sp>
        <p:nvSpPr>
          <p:cNvPr id="6" name="Text Placeholder 5">
            <a:extLst>
              <a:ext uri="{FF2B5EF4-FFF2-40B4-BE49-F238E27FC236}">
                <a16:creationId xmlns:a16="http://schemas.microsoft.com/office/drawing/2014/main" id="{488F8728-B210-AA17-FE6E-3DE89415ECAF}"/>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02CB5375-D6CD-9296-7676-9FB8C1091F8B}"/>
              </a:ext>
            </a:extLst>
          </p:cNvPr>
          <p:cNvSpPr>
            <a:spLocks noGrp="1"/>
          </p:cNvSpPr>
          <p:nvPr>
            <p:ph type="title" idx="4294967295"/>
          </p:nvPr>
        </p:nvSpPr>
        <p:spPr>
          <a:xfrm>
            <a:off x="0" y="0"/>
            <a:ext cx="0" cy="0"/>
          </a:xfrm>
        </p:spPr>
        <p:txBody>
          <a:bodyPr/>
          <a:lstStyle/>
          <a:p>
            <a:r>
              <a:rPr lang="en-US"/>
              <a:t> </a:t>
            </a:r>
            <a:endParaRPr/>
          </a:p>
        </p:txBody>
      </p:sp>
      <p:graphicFrame>
        <p:nvGraphicFramePr>
          <p:cNvPr id="9" name="Table 8">
            <a:extLst>
              <a:ext uri="{FF2B5EF4-FFF2-40B4-BE49-F238E27FC236}">
                <a16:creationId xmlns:a16="http://schemas.microsoft.com/office/drawing/2014/main" id="{A78D6722-268C-377E-2889-CCA9A12DBCFC}"/>
              </a:ext>
            </a:extLst>
          </p:cNvPr>
          <p:cNvGraphicFramePr>
            <a:graphicFrameLocks noGrp="1"/>
          </p:cNvGraphicFramePr>
          <p:nvPr>
            <p:extLst>
              <p:ext uri="{D42A27DB-BD31-4B8C-83A1-F6EECF244321}">
                <p14:modId xmlns:p14="http://schemas.microsoft.com/office/powerpoint/2010/main" val="92839463"/>
              </p:ext>
            </p:extLst>
          </p:nvPr>
        </p:nvGraphicFramePr>
        <p:xfrm>
          <a:off x="349756" y="1947535"/>
          <a:ext cx="11336272" cy="3674186"/>
        </p:xfrm>
        <a:graphic>
          <a:graphicData uri="http://schemas.openxmlformats.org/drawingml/2006/table">
            <a:tbl>
              <a:tblPr firstRow="1" bandRow="1">
                <a:tableStyleId>{5C22544A-7EE6-4342-B048-85BDC9FD1C3A}</a:tableStyleId>
              </a:tblPr>
              <a:tblGrid>
                <a:gridCol w="1380006">
                  <a:extLst>
                    <a:ext uri="{9D8B030D-6E8A-4147-A177-3AD203B41FA5}">
                      <a16:colId xmlns:a16="http://schemas.microsoft.com/office/drawing/2014/main" val="3464750862"/>
                    </a:ext>
                  </a:extLst>
                </a:gridCol>
                <a:gridCol w="524014">
                  <a:extLst>
                    <a:ext uri="{9D8B030D-6E8A-4147-A177-3AD203B41FA5}">
                      <a16:colId xmlns:a16="http://schemas.microsoft.com/office/drawing/2014/main" val="2409032028"/>
                    </a:ext>
                  </a:extLst>
                </a:gridCol>
                <a:gridCol w="524014">
                  <a:extLst>
                    <a:ext uri="{9D8B030D-6E8A-4147-A177-3AD203B41FA5}">
                      <a16:colId xmlns:a16="http://schemas.microsoft.com/office/drawing/2014/main" val="476899698"/>
                    </a:ext>
                  </a:extLst>
                </a:gridCol>
                <a:gridCol w="524014">
                  <a:extLst>
                    <a:ext uri="{9D8B030D-6E8A-4147-A177-3AD203B41FA5}">
                      <a16:colId xmlns:a16="http://schemas.microsoft.com/office/drawing/2014/main" val="3684218232"/>
                    </a:ext>
                  </a:extLst>
                </a:gridCol>
                <a:gridCol w="524014">
                  <a:extLst>
                    <a:ext uri="{9D8B030D-6E8A-4147-A177-3AD203B41FA5}">
                      <a16:colId xmlns:a16="http://schemas.microsoft.com/office/drawing/2014/main" val="4226621066"/>
                    </a:ext>
                  </a:extLst>
                </a:gridCol>
                <a:gridCol w="524014">
                  <a:extLst>
                    <a:ext uri="{9D8B030D-6E8A-4147-A177-3AD203B41FA5}">
                      <a16:colId xmlns:a16="http://schemas.microsoft.com/office/drawing/2014/main" val="3775897361"/>
                    </a:ext>
                  </a:extLst>
                </a:gridCol>
                <a:gridCol w="524014">
                  <a:extLst>
                    <a:ext uri="{9D8B030D-6E8A-4147-A177-3AD203B41FA5}">
                      <a16:colId xmlns:a16="http://schemas.microsoft.com/office/drawing/2014/main" val="3980316907"/>
                    </a:ext>
                  </a:extLst>
                </a:gridCol>
                <a:gridCol w="524014">
                  <a:extLst>
                    <a:ext uri="{9D8B030D-6E8A-4147-A177-3AD203B41FA5}">
                      <a16:colId xmlns:a16="http://schemas.microsoft.com/office/drawing/2014/main" val="722961161"/>
                    </a:ext>
                  </a:extLst>
                </a:gridCol>
                <a:gridCol w="524014">
                  <a:extLst>
                    <a:ext uri="{9D8B030D-6E8A-4147-A177-3AD203B41FA5}">
                      <a16:colId xmlns:a16="http://schemas.microsoft.com/office/drawing/2014/main" val="2634300050"/>
                    </a:ext>
                  </a:extLst>
                </a:gridCol>
                <a:gridCol w="524014">
                  <a:extLst>
                    <a:ext uri="{9D8B030D-6E8A-4147-A177-3AD203B41FA5}">
                      <a16:colId xmlns:a16="http://schemas.microsoft.com/office/drawing/2014/main" val="2366366075"/>
                    </a:ext>
                  </a:extLst>
                </a:gridCol>
                <a:gridCol w="524014">
                  <a:extLst>
                    <a:ext uri="{9D8B030D-6E8A-4147-A177-3AD203B41FA5}">
                      <a16:colId xmlns:a16="http://schemas.microsoft.com/office/drawing/2014/main" val="127634193"/>
                    </a:ext>
                  </a:extLst>
                </a:gridCol>
                <a:gridCol w="524014">
                  <a:extLst>
                    <a:ext uri="{9D8B030D-6E8A-4147-A177-3AD203B41FA5}">
                      <a16:colId xmlns:a16="http://schemas.microsoft.com/office/drawing/2014/main" val="968864673"/>
                    </a:ext>
                  </a:extLst>
                </a:gridCol>
                <a:gridCol w="524014">
                  <a:extLst>
                    <a:ext uri="{9D8B030D-6E8A-4147-A177-3AD203B41FA5}">
                      <a16:colId xmlns:a16="http://schemas.microsoft.com/office/drawing/2014/main" val="972328938"/>
                    </a:ext>
                  </a:extLst>
                </a:gridCol>
                <a:gridCol w="524014">
                  <a:extLst>
                    <a:ext uri="{9D8B030D-6E8A-4147-A177-3AD203B41FA5}">
                      <a16:colId xmlns:a16="http://schemas.microsoft.com/office/drawing/2014/main" val="2731006082"/>
                    </a:ext>
                  </a:extLst>
                </a:gridCol>
                <a:gridCol w="524014">
                  <a:extLst>
                    <a:ext uri="{9D8B030D-6E8A-4147-A177-3AD203B41FA5}">
                      <a16:colId xmlns:a16="http://schemas.microsoft.com/office/drawing/2014/main" val="648036099"/>
                    </a:ext>
                  </a:extLst>
                </a:gridCol>
                <a:gridCol w="524014">
                  <a:extLst>
                    <a:ext uri="{9D8B030D-6E8A-4147-A177-3AD203B41FA5}">
                      <a16:colId xmlns:a16="http://schemas.microsoft.com/office/drawing/2014/main" val="3990100442"/>
                    </a:ext>
                  </a:extLst>
                </a:gridCol>
                <a:gridCol w="524014">
                  <a:extLst>
                    <a:ext uri="{9D8B030D-6E8A-4147-A177-3AD203B41FA5}">
                      <a16:colId xmlns:a16="http://schemas.microsoft.com/office/drawing/2014/main" val="1124854329"/>
                    </a:ext>
                  </a:extLst>
                </a:gridCol>
                <a:gridCol w="524014">
                  <a:extLst>
                    <a:ext uri="{9D8B030D-6E8A-4147-A177-3AD203B41FA5}">
                      <a16:colId xmlns:a16="http://schemas.microsoft.com/office/drawing/2014/main" val="188253455"/>
                    </a:ext>
                  </a:extLst>
                </a:gridCol>
                <a:gridCol w="524014">
                  <a:extLst>
                    <a:ext uri="{9D8B030D-6E8A-4147-A177-3AD203B41FA5}">
                      <a16:colId xmlns:a16="http://schemas.microsoft.com/office/drawing/2014/main" val="1118606650"/>
                    </a:ext>
                  </a:extLst>
                </a:gridCol>
                <a:gridCol w="524014">
                  <a:extLst>
                    <a:ext uri="{9D8B030D-6E8A-4147-A177-3AD203B41FA5}">
                      <a16:colId xmlns:a16="http://schemas.microsoft.com/office/drawing/2014/main" val="2550085208"/>
                    </a:ext>
                  </a:extLst>
                </a:gridCol>
              </a:tblGrid>
              <a:tr h="189514">
                <a:tc rowSpan="2">
                  <a:txBody>
                    <a:bodyPr/>
                    <a:lstStyle/>
                    <a:p>
                      <a:endParaRPr lang="en-CA" sz="1400" noProof="0"/>
                    </a:p>
                  </a:txBody>
                  <a:tcPr marL="72000" marR="0" marT="36000" marB="36000" anchor="ctr">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1"/>
                    </a:solidFill>
                  </a:tcPr>
                </a:tc>
                <a:tc rowSpan="2">
                  <a:txBody>
                    <a:bodyPr/>
                    <a:lstStyle/>
                    <a:p>
                      <a:pPr algn="ctr" fontAlgn="b">
                        <a:buNone/>
                      </a:pPr>
                      <a:r>
                        <a:rPr lang="en-US" sz="800" b="1" kern="1200">
                          <a:solidFill>
                            <a:schemeClr val="lt1"/>
                          </a:solidFill>
                          <a:latin typeface="+mn-lt"/>
                          <a:ea typeface="+mn-ea"/>
                          <a:cs typeface="+mn-cs"/>
                        </a:rPr>
                        <a:t>TOTAL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B733D"/>
                    </a:solidFill>
                  </a:tcPr>
                </a:tc>
                <a:tc gridSpan="6">
                  <a:txBody>
                    <a:bodyPr/>
                    <a:lstStyle/>
                    <a:p>
                      <a:pPr algn="ctr">
                        <a:lnSpc>
                          <a:spcPct val="100000"/>
                        </a:lnSpc>
                      </a:pPr>
                      <a:r>
                        <a:rPr lang="en-CA" sz="800" b="1" kern="1200" noProof="0">
                          <a:solidFill>
                            <a:schemeClr val="lt1"/>
                          </a:solidFill>
                          <a:latin typeface="+mn-lt"/>
                          <a:ea typeface="+mn-ea"/>
                          <a:cs typeface="+mn-cs"/>
                        </a:rPr>
                        <a:t>REGION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800" b="1" kern="1200" noProof="0">
                          <a:solidFill>
                            <a:schemeClr val="lt1"/>
                          </a:solidFill>
                          <a:latin typeface="+mn-lt"/>
                          <a:ea typeface="+mn-ea"/>
                          <a:cs typeface="+mn-cs"/>
                        </a:rPr>
                        <a:t>AGE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endParaRPr lang="en-US"/>
                    </a:p>
                  </a:txBody>
                  <a:tcPr/>
                </a:tc>
                <a:tc hMerge="1">
                  <a:txBody>
                    <a:bodyPr/>
                    <a:lstStyle/>
                    <a:p>
                      <a:pPr algn="ctr">
                        <a:lnSpc>
                          <a:spcPct val="100000"/>
                        </a:lnSpc>
                      </a:pPr>
                      <a:endParaRPr lang="en-CA" sz="12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2">
                  <a:txBody>
                    <a:bodyPr/>
                    <a:lstStyle/>
                    <a:p>
                      <a:pPr algn="ctr">
                        <a:lnSpc>
                          <a:spcPct val="100000"/>
                        </a:lnSpc>
                      </a:pPr>
                      <a:r>
                        <a:rPr lang="en-CA" sz="800" b="1" kern="1200" noProof="0">
                          <a:solidFill>
                            <a:schemeClr val="lt1"/>
                          </a:solidFill>
                          <a:latin typeface="+mn-lt"/>
                          <a:ea typeface="+mn-ea"/>
                          <a:cs typeface="+mn-cs"/>
                        </a:rPr>
                        <a:t>GENDER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INCOME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2025 VOTE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extLst>
                  <a:ext uri="{0D108BD9-81ED-4DB2-BD59-A6C34878D82A}">
                    <a16:rowId xmlns:a16="http://schemas.microsoft.com/office/drawing/2014/main" val="483711071"/>
                  </a:ext>
                </a:extLst>
              </a:tr>
              <a:tr h="284272">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b">
                        <a:buNone/>
                      </a:pPr>
                      <a:r>
                        <a:rPr lang="en-US" sz="700" b="1" kern="1200">
                          <a:solidFill>
                            <a:schemeClr val="lt1"/>
                          </a:solidFill>
                          <a:latin typeface="+mn-lt"/>
                          <a:ea typeface="+mn-ea"/>
                          <a:cs typeface="+mn-cs"/>
                        </a:rPr>
                        <a:t>BC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AB</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SK/MB</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QC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86836"/>
                    </a:solidFill>
                  </a:tcPr>
                </a:tc>
                <a:tc>
                  <a:txBody>
                    <a:bodyPr/>
                    <a:lstStyle/>
                    <a:p>
                      <a:pPr algn="ctr" fontAlgn="b">
                        <a:buNone/>
                      </a:pPr>
                      <a:r>
                        <a:rPr lang="en-US" sz="700" b="1" kern="1200">
                          <a:solidFill>
                            <a:schemeClr val="lt1"/>
                          </a:solidFill>
                          <a:latin typeface="+mn-lt"/>
                          <a:ea typeface="+mn-ea"/>
                          <a:cs typeface="+mn-cs"/>
                        </a:rPr>
                        <a:t>ATL</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18 to 29</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30 to 44</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45 to 59</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60 +</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Male</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Female</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&lt;$50K</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&gt;$100K</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CPC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LPC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NDP</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extLst>
                  <a:ext uri="{0D108BD9-81ED-4DB2-BD59-A6C34878D82A}">
                    <a16:rowId xmlns:a16="http://schemas.microsoft.com/office/drawing/2014/main" val="332580848"/>
                  </a:ext>
                </a:extLst>
              </a:tr>
              <a:tr h="457200">
                <a:tc>
                  <a:txBody>
                    <a:bodyPr/>
                    <a:lstStyle/>
                    <a:p>
                      <a:pPr algn="l" fontAlgn="ctr">
                        <a:buNone/>
                      </a:pPr>
                      <a:r>
                        <a:rPr lang="en-US" sz="1100" b="1" i="0" u="none" strike="noStrike">
                          <a:solidFill>
                            <a:srgbClr val="000000"/>
                          </a:solidFill>
                          <a:effectLst/>
                          <a:latin typeface="Gill Sans Nova" panose="020B0602020104020203" pitchFamily="34" charset="0"/>
                        </a:rPr>
                        <a:t>NET: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76%</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76%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72%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69%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290954527"/>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Strongly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52%</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56%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47%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332421203"/>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Somewhat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24%</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539180294"/>
                  </a:ext>
                </a:extLst>
              </a:tr>
              <a:tr h="457200">
                <a:tc>
                  <a:txBody>
                    <a:bodyPr/>
                    <a:lstStyle/>
                    <a:p>
                      <a:pPr algn="l" fontAlgn="ctr">
                        <a:buNone/>
                      </a:pPr>
                      <a:r>
                        <a:rPr lang="en-US" sz="1100" b="1" i="0" u="none" strike="noStrike">
                          <a:solidFill>
                            <a:srgbClr val="000000"/>
                          </a:solidFill>
                          <a:effectLst/>
                          <a:latin typeface="Gill Sans Nova" panose="020B0602020104020203" pitchFamily="34" charset="0"/>
                        </a:rPr>
                        <a:t>NET: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15%</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7821888"/>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Somewhat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7%</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16541761"/>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Strongly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8%</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364760326"/>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Not sure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9%</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271994765"/>
                  </a:ext>
                </a:extLst>
              </a:tr>
            </a:tbl>
          </a:graphicData>
        </a:graphic>
      </p:graphicFrame>
    </p:spTree>
    <p:extLst>
      <p:ext uri="{BB962C8B-B14F-4D97-AF65-F5344CB8AC3E}">
        <p14:creationId xmlns:p14="http://schemas.microsoft.com/office/powerpoint/2010/main" val="1899090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436C7-572D-9A2A-65A7-E6AED2853DF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E865024-7B3B-C0FC-0B3C-121A78A7068F}"/>
              </a:ext>
            </a:extLst>
          </p:cNvPr>
          <p:cNvSpPr>
            <a:spLocks noGrp="1"/>
          </p:cNvSpPr>
          <p:nvPr>
            <p:ph type="body" sz="quarter" idx="10"/>
          </p:nvPr>
        </p:nvSpPr>
        <p:spPr>
          <a:xfrm>
            <a:off x="950912" y="490716"/>
            <a:ext cx="10554206" cy="276999"/>
          </a:xfrm>
        </p:spPr>
        <p:txBody>
          <a:bodyPr/>
          <a:lstStyle/>
          <a:p>
            <a:r>
              <a:rPr lang="en-US"/>
              <a:t>Overall, do you support or oppose stronger laws to protect future generations from nicotine addiction?</a:t>
            </a:r>
          </a:p>
        </p:txBody>
      </p:sp>
      <p:sp>
        <p:nvSpPr>
          <p:cNvPr id="7" name="Text Placeholder 6">
            <a:extLst>
              <a:ext uri="{FF2B5EF4-FFF2-40B4-BE49-F238E27FC236}">
                <a16:creationId xmlns:a16="http://schemas.microsoft.com/office/drawing/2014/main" id="{0D95248C-A1A2-049D-0929-CCEE9EF921E9}"/>
              </a:ext>
            </a:extLst>
          </p:cNvPr>
          <p:cNvSpPr>
            <a:spLocks noGrp="1"/>
          </p:cNvSpPr>
          <p:nvPr>
            <p:ph type="body" sz="quarter" idx="12"/>
          </p:nvPr>
        </p:nvSpPr>
        <p:spPr>
          <a:xfrm>
            <a:off x="349756" y="969853"/>
            <a:ext cx="11155362" cy="549275"/>
          </a:xfrm>
        </p:spPr>
        <p:txBody>
          <a:bodyPr anchor="t"/>
          <a:lstStyle/>
          <a:p>
            <a:r>
              <a:rPr lang="en-US"/>
              <a:t>Overall, there is strong support for stronger laws to protect future generations from nicotine addiction- 86% support this.</a:t>
            </a:r>
          </a:p>
        </p:txBody>
      </p:sp>
      <p:sp>
        <p:nvSpPr>
          <p:cNvPr id="6" name="Text Placeholder 5">
            <a:extLst>
              <a:ext uri="{FF2B5EF4-FFF2-40B4-BE49-F238E27FC236}">
                <a16:creationId xmlns:a16="http://schemas.microsoft.com/office/drawing/2014/main" id="{95C44D73-5412-305B-39F4-B51DA4952705}"/>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8BEEB528-59B4-CA0E-CDCE-A57E4315DF0A}"/>
              </a:ext>
            </a:extLst>
          </p:cNvPr>
          <p:cNvSpPr>
            <a:spLocks noGrp="1"/>
          </p:cNvSpPr>
          <p:nvPr>
            <p:ph type="title" idx="4294967295"/>
          </p:nvPr>
        </p:nvSpPr>
        <p:spPr>
          <a:xfrm>
            <a:off x="0" y="0"/>
            <a:ext cx="0" cy="0"/>
          </a:xfrm>
        </p:spPr>
        <p:txBody>
          <a:bodyPr/>
          <a:lstStyle/>
          <a:p>
            <a:r>
              <a:rPr lang="en-US"/>
              <a:t> </a:t>
            </a:r>
            <a:endParaRPr/>
          </a:p>
        </p:txBody>
      </p:sp>
      <p:graphicFrame>
        <p:nvGraphicFramePr>
          <p:cNvPr id="8" name="Table 7">
            <a:extLst>
              <a:ext uri="{FF2B5EF4-FFF2-40B4-BE49-F238E27FC236}">
                <a16:creationId xmlns:a16="http://schemas.microsoft.com/office/drawing/2014/main" id="{96D2A4C3-9550-5688-A1A3-640AB8C972EC}"/>
              </a:ext>
            </a:extLst>
          </p:cNvPr>
          <p:cNvGraphicFramePr>
            <a:graphicFrameLocks noGrp="1"/>
          </p:cNvGraphicFramePr>
          <p:nvPr>
            <p:extLst>
              <p:ext uri="{D42A27DB-BD31-4B8C-83A1-F6EECF244321}">
                <p14:modId xmlns:p14="http://schemas.microsoft.com/office/powerpoint/2010/main" val="218688679"/>
              </p:ext>
            </p:extLst>
          </p:nvPr>
        </p:nvGraphicFramePr>
        <p:xfrm>
          <a:off x="482352" y="4907167"/>
          <a:ext cx="11227297" cy="923640"/>
        </p:xfrm>
        <a:graphic>
          <a:graphicData uri="http://schemas.openxmlformats.org/drawingml/2006/table">
            <a:tbl>
              <a:tblPr firstRow="1" bandRow="1">
                <a:tableStyleId>{5C22544A-7EE6-4342-B048-85BDC9FD1C3A}</a:tableStyleId>
              </a:tblPr>
              <a:tblGrid>
                <a:gridCol w="1188000">
                  <a:extLst>
                    <a:ext uri="{9D8B030D-6E8A-4147-A177-3AD203B41FA5}">
                      <a16:colId xmlns:a16="http://schemas.microsoft.com/office/drawing/2014/main" val="3464750862"/>
                    </a:ext>
                  </a:extLst>
                </a:gridCol>
                <a:gridCol w="577916">
                  <a:extLst>
                    <a:ext uri="{9D8B030D-6E8A-4147-A177-3AD203B41FA5}">
                      <a16:colId xmlns:a16="http://schemas.microsoft.com/office/drawing/2014/main" val="2538808159"/>
                    </a:ext>
                  </a:extLst>
                </a:gridCol>
                <a:gridCol w="510880">
                  <a:extLst>
                    <a:ext uri="{9D8B030D-6E8A-4147-A177-3AD203B41FA5}">
                      <a16:colId xmlns:a16="http://schemas.microsoft.com/office/drawing/2014/main" val="2475026422"/>
                    </a:ext>
                  </a:extLst>
                </a:gridCol>
                <a:gridCol w="510880">
                  <a:extLst>
                    <a:ext uri="{9D8B030D-6E8A-4147-A177-3AD203B41FA5}">
                      <a16:colId xmlns:a16="http://schemas.microsoft.com/office/drawing/2014/main" val="2441291274"/>
                    </a:ext>
                  </a:extLst>
                </a:gridCol>
                <a:gridCol w="510880">
                  <a:extLst>
                    <a:ext uri="{9D8B030D-6E8A-4147-A177-3AD203B41FA5}">
                      <a16:colId xmlns:a16="http://schemas.microsoft.com/office/drawing/2014/main" val="2409032028"/>
                    </a:ext>
                  </a:extLst>
                </a:gridCol>
                <a:gridCol w="510880">
                  <a:extLst>
                    <a:ext uri="{9D8B030D-6E8A-4147-A177-3AD203B41FA5}">
                      <a16:colId xmlns:a16="http://schemas.microsoft.com/office/drawing/2014/main" val="660813813"/>
                    </a:ext>
                  </a:extLst>
                </a:gridCol>
                <a:gridCol w="510880">
                  <a:extLst>
                    <a:ext uri="{9D8B030D-6E8A-4147-A177-3AD203B41FA5}">
                      <a16:colId xmlns:a16="http://schemas.microsoft.com/office/drawing/2014/main" val="2866485864"/>
                    </a:ext>
                  </a:extLst>
                </a:gridCol>
                <a:gridCol w="510880">
                  <a:extLst>
                    <a:ext uri="{9D8B030D-6E8A-4147-A177-3AD203B41FA5}">
                      <a16:colId xmlns:a16="http://schemas.microsoft.com/office/drawing/2014/main" val="286733116"/>
                    </a:ext>
                  </a:extLst>
                </a:gridCol>
                <a:gridCol w="418638">
                  <a:extLst>
                    <a:ext uri="{9D8B030D-6E8A-4147-A177-3AD203B41FA5}">
                      <a16:colId xmlns:a16="http://schemas.microsoft.com/office/drawing/2014/main" val="974419206"/>
                    </a:ext>
                  </a:extLst>
                </a:gridCol>
                <a:gridCol w="418638">
                  <a:extLst>
                    <a:ext uri="{9D8B030D-6E8A-4147-A177-3AD203B41FA5}">
                      <a16:colId xmlns:a16="http://schemas.microsoft.com/office/drawing/2014/main" val="2330551771"/>
                    </a:ext>
                  </a:extLst>
                </a:gridCol>
                <a:gridCol w="504612">
                  <a:extLst>
                    <a:ext uri="{9D8B030D-6E8A-4147-A177-3AD203B41FA5}">
                      <a16:colId xmlns:a16="http://schemas.microsoft.com/office/drawing/2014/main" val="3813035578"/>
                    </a:ext>
                  </a:extLst>
                </a:gridCol>
                <a:gridCol w="418638">
                  <a:extLst>
                    <a:ext uri="{9D8B030D-6E8A-4147-A177-3AD203B41FA5}">
                      <a16:colId xmlns:a16="http://schemas.microsoft.com/office/drawing/2014/main" val="1053517573"/>
                    </a:ext>
                  </a:extLst>
                </a:gridCol>
                <a:gridCol w="418638">
                  <a:extLst>
                    <a:ext uri="{9D8B030D-6E8A-4147-A177-3AD203B41FA5}">
                      <a16:colId xmlns:a16="http://schemas.microsoft.com/office/drawing/2014/main" val="3053329544"/>
                    </a:ext>
                  </a:extLst>
                </a:gridCol>
                <a:gridCol w="418638">
                  <a:extLst>
                    <a:ext uri="{9D8B030D-6E8A-4147-A177-3AD203B41FA5}">
                      <a16:colId xmlns:a16="http://schemas.microsoft.com/office/drawing/2014/main" val="1765633165"/>
                    </a:ext>
                  </a:extLst>
                </a:gridCol>
                <a:gridCol w="572243">
                  <a:extLst>
                    <a:ext uri="{9D8B030D-6E8A-4147-A177-3AD203B41FA5}">
                      <a16:colId xmlns:a16="http://schemas.microsoft.com/office/drawing/2014/main" val="2466848444"/>
                    </a:ext>
                  </a:extLst>
                </a:gridCol>
                <a:gridCol w="937084">
                  <a:extLst>
                    <a:ext uri="{9D8B030D-6E8A-4147-A177-3AD203B41FA5}">
                      <a16:colId xmlns:a16="http://schemas.microsoft.com/office/drawing/2014/main" val="3443320505"/>
                    </a:ext>
                  </a:extLst>
                </a:gridCol>
                <a:gridCol w="572243">
                  <a:extLst>
                    <a:ext uri="{9D8B030D-6E8A-4147-A177-3AD203B41FA5}">
                      <a16:colId xmlns:a16="http://schemas.microsoft.com/office/drawing/2014/main" val="4115733110"/>
                    </a:ext>
                  </a:extLst>
                </a:gridCol>
                <a:gridCol w="572243">
                  <a:extLst>
                    <a:ext uri="{9D8B030D-6E8A-4147-A177-3AD203B41FA5}">
                      <a16:colId xmlns:a16="http://schemas.microsoft.com/office/drawing/2014/main" val="476899698"/>
                    </a:ext>
                  </a:extLst>
                </a:gridCol>
                <a:gridCol w="572243">
                  <a:extLst>
                    <a:ext uri="{9D8B030D-6E8A-4147-A177-3AD203B41FA5}">
                      <a16:colId xmlns:a16="http://schemas.microsoft.com/office/drawing/2014/main" val="928797639"/>
                    </a:ext>
                  </a:extLst>
                </a:gridCol>
                <a:gridCol w="572243">
                  <a:extLst>
                    <a:ext uri="{9D8B030D-6E8A-4147-A177-3AD203B41FA5}">
                      <a16:colId xmlns:a16="http://schemas.microsoft.com/office/drawing/2014/main" val="3074012981"/>
                    </a:ext>
                  </a:extLst>
                </a:gridCol>
              </a:tblGrid>
              <a:tr h="164835">
                <a:tc rowSpan="2">
                  <a:txBody>
                    <a:bodyPr/>
                    <a:lstStyle/>
                    <a:p>
                      <a:endParaRPr lang="en-CA" sz="1200" noProof="0"/>
                    </a:p>
                  </a:txBody>
                  <a:tcPr marL="72000" marR="0" marT="36000" marB="3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lang="en-CA" sz="1100" noProof="0"/>
                        <a:t>TOTAL</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0000"/>
                        </a:lnSpc>
                      </a:pPr>
                      <a:r>
                        <a:rPr lang="en-CA" sz="1100" b="1" noProof="0">
                          <a:solidFill>
                            <a:schemeClr val="bg1"/>
                          </a:solidFill>
                        </a:rPr>
                        <a:t>GENDER</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1100" b="1" noProof="0">
                          <a:solidFill>
                            <a:schemeClr val="bg1"/>
                          </a:solidFill>
                        </a:rPr>
                        <a:t>AGE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6">
                  <a:txBody>
                    <a:bodyPr/>
                    <a:lstStyle/>
                    <a:p>
                      <a:pPr algn="ctr">
                        <a:lnSpc>
                          <a:spcPct val="100000"/>
                        </a:lnSpc>
                      </a:pPr>
                      <a:r>
                        <a:rPr lang="en-CA" sz="1100" b="1" noProof="0">
                          <a:solidFill>
                            <a:schemeClr val="bg1"/>
                          </a:solidFill>
                        </a:rPr>
                        <a:t>REGION</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endParaRPr lang="en-CA"/>
                    </a:p>
                  </a:txBody>
                  <a:tcPr/>
                </a:tc>
                <a:tc hMerge="1">
                  <a:txBody>
                    <a:bodyPr/>
                    <a:lstStyle/>
                    <a:p>
                      <a:pPr algn="ctr">
                        <a:lnSpc>
                          <a:spcPct val="100000"/>
                        </a:lnSpc>
                      </a:pPr>
                      <a:endParaRPr lang="en-CA" sz="12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INCOME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2025 VOTE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483711071"/>
                  </a:ext>
                </a:extLst>
              </a:tr>
              <a:tr h="252000">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lang="en-CA"/>
                    </a:p>
                  </a:txBody>
                  <a:tcPr/>
                </a:tc>
                <a:tc>
                  <a:txBody>
                    <a:bodyPr/>
                    <a:lstStyle/>
                    <a:p>
                      <a:pPr algn="ctr"/>
                      <a:r>
                        <a:rPr lang="en-CA" sz="1100" noProof="0">
                          <a:solidFill>
                            <a:schemeClr val="bg1"/>
                          </a:solidFill>
                        </a:rPr>
                        <a:t>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Female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18-29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30-44</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45-59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60+</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BC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SK/MB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ON</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QC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ATL</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&lt;$50K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CPC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LPC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NDP</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extLst>
                  <a:ext uri="{0D108BD9-81ED-4DB2-BD59-A6C34878D82A}">
                    <a16:rowId xmlns:a16="http://schemas.microsoft.com/office/drawing/2014/main" val="332580848"/>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Support</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1" i="0" u="none" strike="noStrike">
                          <a:solidFill>
                            <a:srgbClr val="000000"/>
                          </a:solidFill>
                          <a:effectLst/>
                          <a:latin typeface="Gill Sans Nova" panose="020B0602020104020203" pitchFamily="34" charset="0"/>
                        </a:rPr>
                        <a:t>86%</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89%</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74%</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80%</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91%</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80%</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91%</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90724514"/>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Oppose</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10%</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3%</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15%</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14%</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678325444"/>
                  </a:ext>
                </a:extLst>
              </a:tr>
            </a:tbl>
          </a:graphicData>
        </a:graphic>
      </p:graphicFrame>
      <p:sp>
        <p:nvSpPr>
          <p:cNvPr id="3" name="Rectangle: Rounded Corners 2">
            <a:extLst>
              <a:ext uri="{FF2B5EF4-FFF2-40B4-BE49-F238E27FC236}">
                <a16:creationId xmlns:a16="http://schemas.microsoft.com/office/drawing/2014/main" id="{027ECDCB-C542-29BD-927B-16C891D742FD}"/>
              </a:ext>
            </a:extLst>
          </p:cNvPr>
          <p:cNvSpPr/>
          <p:nvPr/>
        </p:nvSpPr>
        <p:spPr>
          <a:xfrm>
            <a:off x="8605625" y="1744754"/>
            <a:ext cx="2999249" cy="2542674"/>
          </a:xfrm>
          <a:prstGeom prst="roundRect">
            <a:avLst>
              <a:gd name="adj" fmla="val 98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spAutoFit/>
          </a:bodyPr>
          <a:lstStyle/>
          <a:p>
            <a:pPr>
              <a:spcAft>
                <a:spcPts val="600"/>
              </a:spcAft>
            </a:pPr>
            <a:r>
              <a:rPr lang="en-CA" sz="1400">
                <a:solidFill>
                  <a:schemeClr val="accent1"/>
                </a:solidFill>
              </a:rPr>
              <a:t>Support is higher among:</a:t>
            </a:r>
          </a:p>
          <a:p>
            <a:pPr marL="285750" indent="-285750">
              <a:spcAft>
                <a:spcPts val="100"/>
              </a:spcAft>
              <a:buFont typeface="Arial" panose="020B0604020202020204" pitchFamily="34" charset="0"/>
              <a:buChar char="•"/>
            </a:pPr>
            <a:r>
              <a:rPr lang="en-CA" sz="1400">
                <a:solidFill>
                  <a:schemeClr val="accent1"/>
                </a:solidFill>
              </a:rPr>
              <a:t>SK/MB residents (96%)</a:t>
            </a:r>
          </a:p>
          <a:p>
            <a:pPr marL="285750" indent="-285750">
              <a:spcAft>
                <a:spcPts val="100"/>
              </a:spcAft>
              <a:buFont typeface="Arial" panose="020B0604020202020204" pitchFamily="34" charset="0"/>
              <a:buChar char="•"/>
            </a:pPr>
            <a:r>
              <a:rPr lang="en-CA" sz="1400">
                <a:solidFill>
                  <a:schemeClr val="accent1"/>
                </a:solidFill>
              </a:rPr>
              <a:t>Those making over $100K (91%)</a:t>
            </a:r>
          </a:p>
          <a:p>
            <a:pPr marL="285750" indent="-285750">
              <a:spcAft>
                <a:spcPts val="1200"/>
              </a:spcAft>
              <a:buFont typeface="Arial" panose="020B0604020202020204" pitchFamily="34" charset="0"/>
              <a:buChar char="•"/>
            </a:pPr>
            <a:r>
              <a:rPr lang="en-CA" sz="1400">
                <a:solidFill>
                  <a:schemeClr val="accent1"/>
                </a:solidFill>
              </a:rPr>
              <a:t>LPC voters (91%)</a:t>
            </a:r>
          </a:p>
          <a:p>
            <a:pPr>
              <a:spcAft>
                <a:spcPts val="600"/>
              </a:spcAft>
            </a:pPr>
            <a:r>
              <a:rPr lang="en-CA" sz="1400">
                <a:solidFill>
                  <a:schemeClr val="accent1"/>
                </a:solidFill>
              </a:rPr>
              <a:t>And lower among:</a:t>
            </a:r>
          </a:p>
          <a:p>
            <a:pPr marL="285750" indent="-285750">
              <a:spcAft>
                <a:spcPts val="100"/>
              </a:spcAft>
              <a:buFont typeface="Arial" panose="020B0604020202020204" pitchFamily="34" charset="0"/>
              <a:buChar char="•"/>
            </a:pPr>
            <a:r>
              <a:rPr lang="en-CA" sz="1400">
                <a:solidFill>
                  <a:schemeClr val="accent1"/>
                </a:solidFill>
              </a:rPr>
              <a:t>Those 30-44 (81%)</a:t>
            </a:r>
          </a:p>
          <a:p>
            <a:pPr marL="285750" indent="-285750">
              <a:spcAft>
                <a:spcPts val="100"/>
              </a:spcAft>
              <a:buFont typeface="Arial" panose="020B0604020202020204" pitchFamily="34" charset="0"/>
              <a:buChar char="•"/>
            </a:pPr>
            <a:r>
              <a:rPr lang="en-CA" sz="1400">
                <a:solidFill>
                  <a:schemeClr val="accent1"/>
                </a:solidFill>
              </a:rPr>
              <a:t>AB residents (74%)</a:t>
            </a:r>
          </a:p>
          <a:p>
            <a:pPr marL="285750" indent="-285750">
              <a:spcAft>
                <a:spcPts val="100"/>
              </a:spcAft>
              <a:buFont typeface="Arial" panose="020B0604020202020204" pitchFamily="34" charset="0"/>
              <a:buChar char="•"/>
            </a:pPr>
            <a:r>
              <a:rPr lang="en-CA" sz="1400">
                <a:solidFill>
                  <a:schemeClr val="accent1"/>
                </a:solidFill>
              </a:rPr>
              <a:t>Those making under $50K (80%)</a:t>
            </a:r>
          </a:p>
          <a:p>
            <a:pPr marL="285750" indent="-285750">
              <a:spcAft>
                <a:spcPts val="100"/>
              </a:spcAft>
              <a:buFont typeface="Arial" panose="020B0604020202020204" pitchFamily="34" charset="0"/>
              <a:buChar char="•"/>
            </a:pPr>
            <a:r>
              <a:rPr lang="en-CA" sz="1400">
                <a:solidFill>
                  <a:schemeClr val="accent1"/>
                </a:solidFill>
              </a:rPr>
              <a:t>CPC voters (80%)</a:t>
            </a:r>
          </a:p>
        </p:txBody>
      </p:sp>
      <p:graphicFrame>
        <p:nvGraphicFramePr>
          <p:cNvPr id="12" name="Chart Placeholder 11">
            <a:extLst>
              <a:ext uri="{FF2B5EF4-FFF2-40B4-BE49-F238E27FC236}">
                <a16:creationId xmlns:a16="http://schemas.microsoft.com/office/drawing/2014/main" id="{F0606AF2-3F90-F3D4-CE9B-A147D80234AE}"/>
              </a:ext>
            </a:extLst>
          </p:cNvPr>
          <p:cNvGraphicFramePr>
            <a:graphicFrameLocks noGrp="1"/>
          </p:cNvGraphicFramePr>
          <p:nvPr>
            <p:ph type="chart" sz="quarter" idx="13"/>
            <p:extLst>
              <p:ext uri="{D42A27DB-BD31-4B8C-83A1-F6EECF244321}">
                <p14:modId xmlns:p14="http://schemas.microsoft.com/office/powerpoint/2010/main" val="1444869426"/>
              </p:ext>
            </p:extLst>
          </p:nvPr>
        </p:nvGraphicFramePr>
        <p:xfrm>
          <a:off x="349249" y="2157312"/>
          <a:ext cx="8133269" cy="2532063"/>
        </p:xfrm>
        <a:graphic>
          <a:graphicData uri="http://schemas.openxmlformats.org/drawingml/2006/chart">
            <c:chart xmlns:c="http://schemas.openxmlformats.org/drawingml/2006/chart" xmlns:r="http://schemas.openxmlformats.org/officeDocument/2006/relationships" r:id="rId2"/>
          </a:graphicData>
        </a:graphic>
      </p:graphicFrame>
      <p:sp>
        <p:nvSpPr>
          <p:cNvPr id="13" name="Left Brace 12">
            <a:extLst>
              <a:ext uri="{FF2B5EF4-FFF2-40B4-BE49-F238E27FC236}">
                <a16:creationId xmlns:a16="http://schemas.microsoft.com/office/drawing/2014/main" id="{6FC22FB8-175E-041E-7BC6-4A39D5C765A6}"/>
              </a:ext>
            </a:extLst>
          </p:cNvPr>
          <p:cNvSpPr/>
          <p:nvPr/>
        </p:nvSpPr>
        <p:spPr>
          <a:xfrm rot="5400000">
            <a:off x="1951166" y="1624806"/>
            <a:ext cx="155448" cy="1524129"/>
          </a:xfrm>
          <a:prstGeom prst="leftBrace">
            <a:avLst>
              <a:gd name="adj1" fmla="val 45097"/>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TextBox 14">
            <a:extLst>
              <a:ext uri="{FF2B5EF4-FFF2-40B4-BE49-F238E27FC236}">
                <a16:creationId xmlns:a16="http://schemas.microsoft.com/office/drawing/2014/main" id="{7853920F-9CE6-5A36-A0D7-CD19E7E928A8}"/>
              </a:ext>
            </a:extLst>
          </p:cNvPr>
          <p:cNvSpPr txBox="1"/>
          <p:nvPr/>
        </p:nvSpPr>
        <p:spPr>
          <a:xfrm>
            <a:off x="1714882" y="1817584"/>
            <a:ext cx="761747" cy="461665"/>
          </a:xfrm>
          <a:prstGeom prst="rect">
            <a:avLst/>
          </a:prstGeom>
          <a:noFill/>
        </p:spPr>
        <p:txBody>
          <a:bodyPr wrap="none" rtlCol="0">
            <a:spAutoFit/>
          </a:bodyPr>
          <a:lstStyle/>
          <a:p>
            <a:r>
              <a:rPr lang="en-CA" sz="2400" b="1">
                <a:solidFill>
                  <a:schemeClr val="accent1"/>
                </a:solidFill>
              </a:rPr>
              <a:t>86%</a:t>
            </a:r>
          </a:p>
        </p:txBody>
      </p:sp>
    </p:spTree>
    <p:extLst>
      <p:ext uri="{BB962C8B-B14F-4D97-AF65-F5344CB8AC3E}">
        <p14:creationId xmlns:p14="http://schemas.microsoft.com/office/powerpoint/2010/main" val="1592807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4CE11-6968-046E-D0B4-2404D34ECFA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9233B94-8F4E-88BC-2669-7C5A8AD2570C}"/>
              </a:ext>
            </a:extLst>
          </p:cNvPr>
          <p:cNvSpPr>
            <a:spLocks noGrp="1"/>
          </p:cNvSpPr>
          <p:nvPr>
            <p:ph type="body" sz="quarter" idx="10"/>
          </p:nvPr>
        </p:nvSpPr>
        <p:spPr>
          <a:xfrm>
            <a:off x="950912" y="490716"/>
            <a:ext cx="10554206" cy="276999"/>
          </a:xfrm>
        </p:spPr>
        <p:txBody>
          <a:bodyPr/>
          <a:lstStyle/>
          <a:p>
            <a:r>
              <a:rPr lang="en-US"/>
              <a:t>Overall, do you support or oppose stronger laws to protect future generations from nicotine addiction?</a:t>
            </a:r>
          </a:p>
        </p:txBody>
      </p:sp>
      <p:sp>
        <p:nvSpPr>
          <p:cNvPr id="7" name="Text Placeholder 6">
            <a:extLst>
              <a:ext uri="{FF2B5EF4-FFF2-40B4-BE49-F238E27FC236}">
                <a16:creationId xmlns:a16="http://schemas.microsoft.com/office/drawing/2014/main" id="{B1730C6F-53AE-7DEE-4CEB-8D202E5A9E71}"/>
              </a:ext>
            </a:extLst>
          </p:cNvPr>
          <p:cNvSpPr>
            <a:spLocks noGrp="1"/>
          </p:cNvSpPr>
          <p:nvPr>
            <p:ph type="body" sz="quarter" idx="12"/>
          </p:nvPr>
        </p:nvSpPr>
        <p:spPr/>
        <p:txBody>
          <a:bodyPr/>
          <a:lstStyle/>
          <a:p>
            <a:r>
              <a:rPr lang="en-US"/>
              <a:t>Overall, there is strong support for stronger laws to protect future generations from nicotine addiction</a:t>
            </a:r>
          </a:p>
        </p:txBody>
      </p:sp>
      <p:sp>
        <p:nvSpPr>
          <p:cNvPr id="6" name="Text Placeholder 5">
            <a:extLst>
              <a:ext uri="{FF2B5EF4-FFF2-40B4-BE49-F238E27FC236}">
                <a16:creationId xmlns:a16="http://schemas.microsoft.com/office/drawing/2014/main" id="{D404B004-681A-03E1-E87F-DA3FEAB38EC4}"/>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F09C5098-71DE-40E8-F281-06541DBEA16D}"/>
              </a:ext>
            </a:extLst>
          </p:cNvPr>
          <p:cNvSpPr>
            <a:spLocks noGrp="1"/>
          </p:cNvSpPr>
          <p:nvPr>
            <p:ph type="title" idx="4294967295"/>
          </p:nvPr>
        </p:nvSpPr>
        <p:spPr>
          <a:xfrm>
            <a:off x="0" y="0"/>
            <a:ext cx="0" cy="0"/>
          </a:xfrm>
        </p:spPr>
        <p:txBody>
          <a:bodyPr/>
          <a:lstStyle/>
          <a:p>
            <a:r>
              <a:rPr lang="en-US"/>
              <a:t> </a:t>
            </a:r>
            <a:endParaRPr/>
          </a:p>
        </p:txBody>
      </p:sp>
      <p:graphicFrame>
        <p:nvGraphicFramePr>
          <p:cNvPr id="9" name="Table 8">
            <a:extLst>
              <a:ext uri="{FF2B5EF4-FFF2-40B4-BE49-F238E27FC236}">
                <a16:creationId xmlns:a16="http://schemas.microsoft.com/office/drawing/2014/main" id="{0DB573D8-5D5E-BA76-8E8E-57EFAC01ED6F}"/>
              </a:ext>
            </a:extLst>
          </p:cNvPr>
          <p:cNvGraphicFramePr>
            <a:graphicFrameLocks noGrp="1"/>
          </p:cNvGraphicFramePr>
          <p:nvPr>
            <p:extLst>
              <p:ext uri="{D42A27DB-BD31-4B8C-83A1-F6EECF244321}">
                <p14:modId xmlns:p14="http://schemas.microsoft.com/office/powerpoint/2010/main" val="881075994"/>
              </p:ext>
            </p:extLst>
          </p:nvPr>
        </p:nvGraphicFramePr>
        <p:xfrm>
          <a:off x="349756" y="1988631"/>
          <a:ext cx="11336272" cy="3674186"/>
        </p:xfrm>
        <a:graphic>
          <a:graphicData uri="http://schemas.openxmlformats.org/drawingml/2006/table">
            <a:tbl>
              <a:tblPr firstRow="1" bandRow="1">
                <a:tableStyleId>{5C22544A-7EE6-4342-B048-85BDC9FD1C3A}</a:tableStyleId>
              </a:tblPr>
              <a:tblGrid>
                <a:gridCol w="1380006">
                  <a:extLst>
                    <a:ext uri="{9D8B030D-6E8A-4147-A177-3AD203B41FA5}">
                      <a16:colId xmlns:a16="http://schemas.microsoft.com/office/drawing/2014/main" val="3464750862"/>
                    </a:ext>
                  </a:extLst>
                </a:gridCol>
                <a:gridCol w="524014">
                  <a:extLst>
                    <a:ext uri="{9D8B030D-6E8A-4147-A177-3AD203B41FA5}">
                      <a16:colId xmlns:a16="http://schemas.microsoft.com/office/drawing/2014/main" val="2409032028"/>
                    </a:ext>
                  </a:extLst>
                </a:gridCol>
                <a:gridCol w="524014">
                  <a:extLst>
                    <a:ext uri="{9D8B030D-6E8A-4147-A177-3AD203B41FA5}">
                      <a16:colId xmlns:a16="http://schemas.microsoft.com/office/drawing/2014/main" val="476899698"/>
                    </a:ext>
                  </a:extLst>
                </a:gridCol>
                <a:gridCol w="524014">
                  <a:extLst>
                    <a:ext uri="{9D8B030D-6E8A-4147-A177-3AD203B41FA5}">
                      <a16:colId xmlns:a16="http://schemas.microsoft.com/office/drawing/2014/main" val="3684218232"/>
                    </a:ext>
                  </a:extLst>
                </a:gridCol>
                <a:gridCol w="524014">
                  <a:extLst>
                    <a:ext uri="{9D8B030D-6E8A-4147-A177-3AD203B41FA5}">
                      <a16:colId xmlns:a16="http://schemas.microsoft.com/office/drawing/2014/main" val="4226621066"/>
                    </a:ext>
                  </a:extLst>
                </a:gridCol>
                <a:gridCol w="524014">
                  <a:extLst>
                    <a:ext uri="{9D8B030D-6E8A-4147-A177-3AD203B41FA5}">
                      <a16:colId xmlns:a16="http://schemas.microsoft.com/office/drawing/2014/main" val="3775897361"/>
                    </a:ext>
                  </a:extLst>
                </a:gridCol>
                <a:gridCol w="524014">
                  <a:extLst>
                    <a:ext uri="{9D8B030D-6E8A-4147-A177-3AD203B41FA5}">
                      <a16:colId xmlns:a16="http://schemas.microsoft.com/office/drawing/2014/main" val="3980316907"/>
                    </a:ext>
                  </a:extLst>
                </a:gridCol>
                <a:gridCol w="524014">
                  <a:extLst>
                    <a:ext uri="{9D8B030D-6E8A-4147-A177-3AD203B41FA5}">
                      <a16:colId xmlns:a16="http://schemas.microsoft.com/office/drawing/2014/main" val="722961161"/>
                    </a:ext>
                  </a:extLst>
                </a:gridCol>
                <a:gridCol w="524014">
                  <a:extLst>
                    <a:ext uri="{9D8B030D-6E8A-4147-A177-3AD203B41FA5}">
                      <a16:colId xmlns:a16="http://schemas.microsoft.com/office/drawing/2014/main" val="2634300050"/>
                    </a:ext>
                  </a:extLst>
                </a:gridCol>
                <a:gridCol w="524014">
                  <a:extLst>
                    <a:ext uri="{9D8B030D-6E8A-4147-A177-3AD203B41FA5}">
                      <a16:colId xmlns:a16="http://schemas.microsoft.com/office/drawing/2014/main" val="2366366075"/>
                    </a:ext>
                  </a:extLst>
                </a:gridCol>
                <a:gridCol w="524014">
                  <a:extLst>
                    <a:ext uri="{9D8B030D-6E8A-4147-A177-3AD203B41FA5}">
                      <a16:colId xmlns:a16="http://schemas.microsoft.com/office/drawing/2014/main" val="127634193"/>
                    </a:ext>
                  </a:extLst>
                </a:gridCol>
                <a:gridCol w="524014">
                  <a:extLst>
                    <a:ext uri="{9D8B030D-6E8A-4147-A177-3AD203B41FA5}">
                      <a16:colId xmlns:a16="http://schemas.microsoft.com/office/drawing/2014/main" val="968864673"/>
                    </a:ext>
                  </a:extLst>
                </a:gridCol>
                <a:gridCol w="524014">
                  <a:extLst>
                    <a:ext uri="{9D8B030D-6E8A-4147-A177-3AD203B41FA5}">
                      <a16:colId xmlns:a16="http://schemas.microsoft.com/office/drawing/2014/main" val="972328938"/>
                    </a:ext>
                  </a:extLst>
                </a:gridCol>
                <a:gridCol w="524014">
                  <a:extLst>
                    <a:ext uri="{9D8B030D-6E8A-4147-A177-3AD203B41FA5}">
                      <a16:colId xmlns:a16="http://schemas.microsoft.com/office/drawing/2014/main" val="2731006082"/>
                    </a:ext>
                  </a:extLst>
                </a:gridCol>
                <a:gridCol w="524014">
                  <a:extLst>
                    <a:ext uri="{9D8B030D-6E8A-4147-A177-3AD203B41FA5}">
                      <a16:colId xmlns:a16="http://schemas.microsoft.com/office/drawing/2014/main" val="648036099"/>
                    </a:ext>
                  </a:extLst>
                </a:gridCol>
                <a:gridCol w="524014">
                  <a:extLst>
                    <a:ext uri="{9D8B030D-6E8A-4147-A177-3AD203B41FA5}">
                      <a16:colId xmlns:a16="http://schemas.microsoft.com/office/drawing/2014/main" val="3990100442"/>
                    </a:ext>
                  </a:extLst>
                </a:gridCol>
                <a:gridCol w="524014">
                  <a:extLst>
                    <a:ext uri="{9D8B030D-6E8A-4147-A177-3AD203B41FA5}">
                      <a16:colId xmlns:a16="http://schemas.microsoft.com/office/drawing/2014/main" val="1124854329"/>
                    </a:ext>
                  </a:extLst>
                </a:gridCol>
                <a:gridCol w="524014">
                  <a:extLst>
                    <a:ext uri="{9D8B030D-6E8A-4147-A177-3AD203B41FA5}">
                      <a16:colId xmlns:a16="http://schemas.microsoft.com/office/drawing/2014/main" val="188253455"/>
                    </a:ext>
                  </a:extLst>
                </a:gridCol>
                <a:gridCol w="524014">
                  <a:extLst>
                    <a:ext uri="{9D8B030D-6E8A-4147-A177-3AD203B41FA5}">
                      <a16:colId xmlns:a16="http://schemas.microsoft.com/office/drawing/2014/main" val="1118606650"/>
                    </a:ext>
                  </a:extLst>
                </a:gridCol>
                <a:gridCol w="524014">
                  <a:extLst>
                    <a:ext uri="{9D8B030D-6E8A-4147-A177-3AD203B41FA5}">
                      <a16:colId xmlns:a16="http://schemas.microsoft.com/office/drawing/2014/main" val="2550085208"/>
                    </a:ext>
                  </a:extLst>
                </a:gridCol>
              </a:tblGrid>
              <a:tr h="189514">
                <a:tc rowSpan="2">
                  <a:txBody>
                    <a:bodyPr/>
                    <a:lstStyle/>
                    <a:p>
                      <a:endParaRPr lang="en-CA" sz="1400" noProof="0"/>
                    </a:p>
                  </a:txBody>
                  <a:tcPr marL="72000" marR="0" marT="36000" marB="36000" anchor="ctr">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1"/>
                    </a:solidFill>
                  </a:tcPr>
                </a:tc>
                <a:tc rowSpan="2">
                  <a:txBody>
                    <a:bodyPr/>
                    <a:lstStyle/>
                    <a:p>
                      <a:pPr algn="ctr" fontAlgn="b">
                        <a:buNone/>
                      </a:pPr>
                      <a:r>
                        <a:rPr lang="en-US" sz="800" b="1" kern="1200">
                          <a:solidFill>
                            <a:schemeClr val="lt1"/>
                          </a:solidFill>
                          <a:latin typeface="+mn-lt"/>
                          <a:ea typeface="+mn-ea"/>
                          <a:cs typeface="+mn-cs"/>
                        </a:rPr>
                        <a:t>TOTAL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B733D"/>
                    </a:solidFill>
                  </a:tcPr>
                </a:tc>
                <a:tc gridSpan="6">
                  <a:txBody>
                    <a:bodyPr/>
                    <a:lstStyle/>
                    <a:p>
                      <a:pPr algn="ctr">
                        <a:lnSpc>
                          <a:spcPct val="100000"/>
                        </a:lnSpc>
                      </a:pPr>
                      <a:r>
                        <a:rPr lang="en-CA" sz="800" b="1" kern="1200" noProof="0">
                          <a:solidFill>
                            <a:schemeClr val="lt1"/>
                          </a:solidFill>
                          <a:latin typeface="+mn-lt"/>
                          <a:ea typeface="+mn-ea"/>
                          <a:cs typeface="+mn-cs"/>
                        </a:rPr>
                        <a:t>REGION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800" b="1" kern="1200" noProof="0">
                          <a:solidFill>
                            <a:schemeClr val="lt1"/>
                          </a:solidFill>
                          <a:latin typeface="+mn-lt"/>
                          <a:ea typeface="+mn-ea"/>
                          <a:cs typeface="+mn-cs"/>
                        </a:rPr>
                        <a:t>AGE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endParaRPr lang="en-US"/>
                    </a:p>
                  </a:txBody>
                  <a:tcPr/>
                </a:tc>
                <a:tc hMerge="1">
                  <a:txBody>
                    <a:bodyPr/>
                    <a:lstStyle/>
                    <a:p>
                      <a:pPr algn="ctr">
                        <a:lnSpc>
                          <a:spcPct val="100000"/>
                        </a:lnSpc>
                      </a:pPr>
                      <a:endParaRPr lang="en-CA" sz="12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2">
                  <a:txBody>
                    <a:bodyPr/>
                    <a:lstStyle/>
                    <a:p>
                      <a:pPr algn="ctr">
                        <a:lnSpc>
                          <a:spcPct val="100000"/>
                        </a:lnSpc>
                      </a:pPr>
                      <a:r>
                        <a:rPr lang="en-CA" sz="800" b="1" kern="1200" noProof="0">
                          <a:solidFill>
                            <a:schemeClr val="lt1"/>
                          </a:solidFill>
                          <a:latin typeface="+mn-lt"/>
                          <a:ea typeface="+mn-ea"/>
                          <a:cs typeface="+mn-cs"/>
                        </a:rPr>
                        <a:t>GENDER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INCOME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2025 VOTE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extLst>
                  <a:ext uri="{0D108BD9-81ED-4DB2-BD59-A6C34878D82A}">
                    <a16:rowId xmlns:a16="http://schemas.microsoft.com/office/drawing/2014/main" val="483711071"/>
                  </a:ext>
                </a:extLst>
              </a:tr>
              <a:tr h="284272">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b">
                        <a:buNone/>
                      </a:pPr>
                      <a:r>
                        <a:rPr lang="en-US" sz="700" b="1" kern="1200">
                          <a:solidFill>
                            <a:schemeClr val="lt1"/>
                          </a:solidFill>
                          <a:latin typeface="+mn-lt"/>
                          <a:ea typeface="+mn-ea"/>
                          <a:cs typeface="+mn-cs"/>
                        </a:rPr>
                        <a:t>BC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AB</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SK/MB</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700" b="1" kern="1200">
                          <a:solidFill>
                            <a:schemeClr val="lt1"/>
                          </a:solidFill>
                          <a:latin typeface="+mn-lt"/>
                          <a:ea typeface="+mn-ea"/>
                          <a:cs typeface="+mn-cs"/>
                        </a:rPr>
                        <a:t>QC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86836"/>
                    </a:solidFill>
                  </a:tcPr>
                </a:tc>
                <a:tc>
                  <a:txBody>
                    <a:bodyPr/>
                    <a:lstStyle/>
                    <a:p>
                      <a:pPr algn="ctr" fontAlgn="b">
                        <a:buNone/>
                      </a:pPr>
                      <a:r>
                        <a:rPr lang="en-US" sz="700" b="1" kern="1200">
                          <a:solidFill>
                            <a:schemeClr val="lt1"/>
                          </a:solidFill>
                          <a:latin typeface="+mn-lt"/>
                          <a:ea typeface="+mn-ea"/>
                          <a:cs typeface="+mn-cs"/>
                        </a:rPr>
                        <a:t>ATL</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18 to 29</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30 to 44</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45 to 59</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60 +</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Male</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Female</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&lt;$50K</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&gt;$100K</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700" b="1" kern="1200">
                          <a:solidFill>
                            <a:schemeClr val="lt1"/>
                          </a:solidFill>
                          <a:latin typeface="+mn-lt"/>
                          <a:ea typeface="+mn-ea"/>
                          <a:cs typeface="+mn-cs"/>
                        </a:rPr>
                        <a:t>CPC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LPC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700" b="1" kern="1200">
                          <a:solidFill>
                            <a:schemeClr val="lt1"/>
                          </a:solidFill>
                          <a:latin typeface="+mn-lt"/>
                          <a:ea typeface="+mn-ea"/>
                          <a:cs typeface="+mn-cs"/>
                        </a:rPr>
                        <a:t>NDP</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extLst>
                  <a:ext uri="{0D108BD9-81ED-4DB2-BD59-A6C34878D82A}">
                    <a16:rowId xmlns:a16="http://schemas.microsoft.com/office/drawing/2014/main" val="332580848"/>
                  </a:ext>
                </a:extLst>
              </a:tr>
              <a:tr h="457200">
                <a:tc>
                  <a:txBody>
                    <a:bodyPr/>
                    <a:lstStyle/>
                    <a:p>
                      <a:pPr algn="l" fontAlgn="ctr">
                        <a:buNone/>
                      </a:pPr>
                      <a:r>
                        <a:rPr lang="en-US" sz="1100" b="1" i="0" u="none" strike="noStrike">
                          <a:solidFill>
                            <a:srgbClr val="000000"/>
                          </a:solidFill>
                          <a:effectLst/>
                          <a:latin typeface="Gill Sans Nova" panose="020B0602020104020203" pitchFamily="34" charset="0"/>
                        </a:rPr>
                        <a:t>NET: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86%</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88%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290954527"/>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Strongly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60%</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60%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65%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67%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336077253"/>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Somewhat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26%</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26%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159430208"/>
                  </a:ext>
                </a:extLst>
              </a:tr>
              <a:tr h="457200">
                <a:tc>
                  <a:txBody>
                    <a:bodyPr/>
                    <a:lstStyle/>
                    <a:p>
                      <a:pPr algn="l" fontAlgn="ctr">
                        <a:buNone/>
                      </a:pPr>
                      <a:r>
                        <a:rPr lang="en-US" sz="1100" b="1" i="0" u="none" strike="noStrike">
                          <a:solidFill>
                            <a:srgbClr val="000000"/>
                          </a:solidFill>
                          <a:effectLst/>
                          <a:latin typeface="Gill Sans Nova" panose="020B0602020104020203" pitchFamily="34" charset="0"/>
                        </a:rPr>
                        <a:t>NET: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10%</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831411894"/>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Somewhat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5%</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885593861"/>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Strongly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4%</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364760326"/>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Not sure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5%</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271994765"/>
                  </a:ext>
                </a:extLst>
              </a:tr>
            </a:tbl>
          </a:graphicData>
        </a:graphic>
      </p:graphicFrame>
    </p:spTree>
    <p:extLst>
      <p:ext uri="{BB962C8B-B14F-4D97-AF65-F5344CB8AC3E}">
        <p14:creationId xmlns:p14="http://schemas.microsoft.com/office/powerpoint/2010/main" val="2639790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CC5F5-4D7A-7433-EC0C-593580CCF70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0E53A6F-C944-4A92-889D-416B85AFEBED}"/>
              </a:ext>
            </a:extLst>
          </p:cNvPr>
          <p:cNvSpPr>
            <a:spLocks noGrp="1"/>
          </p:cNvSpPr>
          <p:nvPr>
            <p:ph type="body" sz="quarter" idx="10"/>
          </p:nvPr>
        </p:nvSpPr>
        <p:spPr>
          <a:xfrm>
            <a:off x="950912" y="398383"/>
            <a:ext cx="10554206" cy="461665"/>
          </a:xfrm>
        </p:spPr>
        <p:txBody>
          <a:bodyPr/>
          <a:lstStyle/>
          <a:p>
            <a:r>
              <a:rPr lang="en-US"/>
              <a:t>Do you support or oppose the federal government restricting the sale and use of vape </a:t>
            </a:r>
            <a:r>
              <a:rPr lang="en-US" err="1"/>
              <a:t>flavours</a:t>
            </a:r>
            <a:r>
              <a:rPr lang="en-US"/>
              <a:t> that appeal to children and youth, such as candy, fruit, dessert, and other sweet flavors?</a:t>
            </a:r>
          </a:p>
        </p:txBody>
      </p:sp>
      <p:sp>
        <p:nvSpPr>
          <p:cNvPr id="7" name="Text Placeholder 6">
            <a:extLst>
              <a:ext uri="{FF2B5EF4-FFF2-40B4-BE49-F238E27FC236}">
                <a16:creationId xmlns:a16="http://schemas.microsoft.com/office/drawing/2014/main" id="{66B50398-817B-8A82-0486-BD539C5EF77A}"/>
              </a:ext>
            </a:extLst>
          </p:cNvPr>
          <p:cNvSpPr>
            <a:spLocks noGrp="1"/>
          </p:cNvSpPr>
          <p:nvPr>
            <p:ph type="body" sz="quarter" idx="12"/>
          </p:nvPr>
        </p:nvSpPr>
        <p:spPr>
          <a:xfrm>
            <a:off x="349756" y="969853"/>
            <a:ext cx="11155362" cy="549275"/>
          </a:xfrm>
        </p:spPr>
        <p:txBody>
          <a:bodyPr anchor="t"/>
          <a:lstStyle/>
          <a:p>
            <a:r>
              <a:rPr lang="en-US"/>
              <a:t>The majority also supports the government restricting the sale and use of vape </a:t>
            </a:r>
            <a:r>
              <a:rPr lang="en-US" err="1"/>
              <a:t>flavours</a:t>
            </a:r>
            <a:r>
              <a:rPr lang="en-US"/>
              <a:t> that appeal to children and youth – 85% support this.</a:t>
            </a:r>
          </a:p>
        </p:txBody>
      </p:sp>
      <p:sp>
        <p:nvSpPr>
          <p:cNvPr id="6" name="Text Placeholder 5">
            <a:extLst>
              <a:ext uri="{FF2B5EF4-FFF2-40B4-BE49-F238E27FC236}">
                <a16:creationId xmlns:a16="http://schemas.microsoft.com/office/drawing/2014/main" id="{E8ED0CED-B6B0-A4DA-EB2B-68D047F3F9E8}"/>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19A9D268-3074-C86B-21BB-3B90C37FC772}"/>
              </a:ext>
            </a:extLst>
          </p:cNvPr>
          <p:cNvSpPr>
            <a:spLocks noGrp="1"/>
          </p:cNvSpPr>
          <p:nvPr>
            <p:ph type="title" idx="4294967295"/>
          </p:nvPr>
        </p:nvSpPr>
        <p:spPr>
          <a:xfrm>
            <a:off x="0" y="0"/>
            <a:ext cx="0" cy="0"/>
          </a:xfrm>
        </p:spPr>
        <p:txBody>
          <a:bodyPr/>
          <a:lstStyle/>
          <a:p>
            <a:r>
              <a:rPr lang="en-US"/>
              <a:t> </a:t>
            </a:r>
            <a:endParaRPr/>
          </a:p>
        </p:txBody>
      </p:sp>
      <p:graphicFrame>
        <p:nvGraphicFramePr>
          <p:cNvPr id="8" name="Table 7">
            <a:extLst>
              <a:ext uri="{FF2B5EF4-FFF2-40B4-BE49-F238E27FC236}">
                <a16:creationId xmlns:a16="http://schemas.microsoft.com/office/drawing/2014/main" id="{79B5BD30-B999-0CCD-41C9-26AB22D19FDD}"/>
              </a:ext>
            </a:extLst>
          </p:cNvPr>
          <p:cNvGraphicFramePr>
            <a:graphicFrameLocks noGrp="1"/>
          </p:cNvGraphicFramePr>
          <p:nvPr>
            <p:extLst>
              <p:ext uri="{D42A27DB-BD31-4B8C-83A1-F6EECF244321}">
                <p14:modId xmlns:p14="http://schemas.microsoft.com/office/powerpoint/2010/main" val="1581320151"/>
              </p:ext>
            </p:extLst>
          </p:nvPr>
        </p:nvGraphicFramePr>
        <p:xfrm>
          <a:off x="482352" y="4907167"/>
          <a:ext cx="11227297" cy="923640"/>
        </p:xfrm>
        <a:graphic>
          <a:graphicData uri="http://schemas.openxmlformats.org/drawingml/2006/table">
            <a:tbl>
              <a:tblPr firstRow="1" bandRow="1">
                <a:tableStyleId>{5C22544A-7EE6-4342-B048-85BDC9FD1C3A}</a:tableStyleId>
              </a:tblPr>
              <a:tblGrid>
                <a:gridCol w="1188000">
                  <a:extLst>
                    <a:ext uri="{9D8B030D-6E8A-4147-A177-3AD203B41FA5}">
                      <a16:colId xmlns:a16="http://schemas.microsoft.com/office/drawing/2014/main" val="3464750862"/>
                    </a:ext>
                  </a:extLst>
                </a:gridCol>
                <a:gridCol w="577916">
                  <a:extLst>
                    <a:ext uri="{9D8B030D-6E8A-4147-A177-3AD203B41FA5}">
                      <a16:colId xmlns:a16="http://schemas.microsoft.com/office/drawing/2014/main" val="2538808159"/>
                    </a:ext>
                  </a:extLst>
                </a:gridCol>
                <a:gridCol w="510880">
                  <a:extLst>
                    <a:ext uri="{9D8B030D-6E8A-4147-A177-3AD203B41FA5}">
                      <a16:colId xmlns:a16="http://schemas.microsoft.com/office/drawing/2014/main" val="2475026422"/>
                    </a:ext>
                  </a:extLst>
                </a:gridCol>
                <a:gridCol w="510880">
                  <a:extLst>
                    <a:ext uri="{9D8B030D-6E8A-4147-A177-3AD203B41FA5}">
                      <a16:colId xmlns:a16="http://schemas.microsoft.com/office/drawing/2014/main" val="2441291274"/>
                    </a:ext>
                  </a:extLst>
                </a:gridCol>
                <a:gridCol w="510880">
                  <a:extLst>
                    <a:ext uri="{9D8B030D-6E8A-4147-A177-3AD203B41FA5}">
                      <a16:colId xmlns:a16="http://schemas.microsoft.com/office/drawing/2014/main" val="2409032028"/>
                    </a:ext>
                  </a:extLst>
                </a:gridCol>
                <a:gridCol w="510880">
                  <a:extLst>
                    <a:ext uri="{9D8B030D-6E8A-4147-A177-3AD203B41FA5}">
                      <a16:colId xmlns:a16="http://schemas.microsoft.com/office/drawing/2014/main" val="660813813"/>
                    </a:ext>
                  </a:extLst>
                </a:gridCol>
                <a:gridCol w="510880">
                  <a:extLst>
                    <a:ext uri="{9D8B030D-6E8A-4147-A177-3AD203B41FA5}">
                      <a16:colId xmlns:a16="http://schemas.microsoft.com/office/drawing/2014/main" val="2866485864"/>
                    </a:ext>
                  </a:extLst>
                </a:gridCol>
                <a:gridCol w="510880">
                  <a:extLst>
                    <a:ext uri="{9D8B030D-6E8A-4147-A177-3AD203B41FA5}">
                      <a16:colId xmlns:a16="http://schemas.microsoft.com/office/drawing/2014/main" val="286733116"/>
                    </a:ext>
                  </a:extLst>
                </a:gridCol>
                <a:gridCol w="418638">
                  <a:extLst>
                    <a:ext uri="{9D8B030D-6E8A-4147-A177-3AD203B41FA5}">
                      <a16:colId xmlns:a16="http://schemas.microsoft.com/office/drawing/2014/main" val="974419206"/>
                    </a:ext>
                  </a:extLst>
                </a:gridCol>
                <a:gridCol w="418638">
                  <a:extLst>
                    <a:ext uri="{9D8B030D-6E8A-4147-A177-3AD203B41FA5}">
                      <a16:colId xmlns:a16="http://schemas.microsoft.com/office/drawing/2014/main" val="2330551771"/>
                    </a:ext>
                  </a:extLst>
                </a:gridCol>
                <a:gridCol w="504612">
                  <a:extLst>
                    <a:ext uri="{9D8B030D-6E8A-4147-A177-3AD203B41FA5}">
                      <a16:colId xmlns:a16="http://schemas.microsoft.com/office/drawing/2014/main" val="3813035578"/>
                    </a:ext>
                  </a:extLst>
                </a:gridCol>
                <a:gridCol w="418638">
                  <a:extLst>
                    <a:ext uri="{9D8B030D-6E8A-4147-A177-3AD203B41FA5}">
                      <a16:colId xmlns:a16="http://schemas.microsoft.com/office/drawing/2014/main" val="1053517573"/>
                    </a:ext>
                  </a:extLst>
                </a:gridCol>
                <a:gridCol w="418638">
                  <a:extLst>
                    <a:ext uri="{9D8B030D-6E8A-4147-A177-3AD203B41FA5}">
                      <a16:colId xmlns:a16="http://schemas.microsoft.com/office/drawing/2014/main" val="3053329544"/>
                    </a:ext>
                  </a:extLst>
                </a:gridCol>
                <a:gridCol w="418638">
                  <a:extLst>
                    <a:ext uri="{9D8B030D-6E8A-4147-A177-3AD203B41FA5}">
                      <a16:colId xmlns:a16="http://schemas.microsoft.com/office/drawing/2014/main" val="1765633165"/>
                    </a:ext>
                  </a:extLst>
                </a:gridCol>
                <a:gridCol w="572243">
                  <a:extLst>
                    <a:ext uri="{9D8B030D-6E8A-4147-A177-3AD203B41FA5}">
                      <a16:colId xmlns:a16="http://schemas.microsoft.com/office/drawing/2014/main" val="2466848444"/>
                    </a:ext>
                  </a:extLst>
                </a:gridCol>
                <a:gridCol w="937084">
                  <a:extLst>
                    <a:ext uri="{9D8B030D-6E8A-4147-A177-3AD203B41FA5}">
                      <a16:colId xmlns:a16="http://schemas.microsoft.com/office/drawing/2014/main" val="3443320505"/>
                    </a:ext>
                  </a:extLst>
                </a:gridCol>
                <a:gridCol w="572243">
                  <a:extLst>
                    <a:ext uri="{9D8B030D-6E8A-4147-A177-3AD203B41FA5}">
                      <a16:colId xmlns:a16="http://schemas.microsoft.com/office/drawing/2014/main" val="4115733110"/>
                    </a:ext>
                  </a:extLst>
                </a:gridCol>
                <a:gridCol w="572243">
                  <a:extLst>
                    <a:ext uri="{9D8B030D-6E8A-4147-A177-3AD203B41FA5}">
                      <a16:colId xmlns:a16="http://schemas.microsoft.com/office/drawing/2014/main" val="476899698"/>
                    </a:ext>
                  </a:extLst>
                </a:gridCol>
                <a:gridCol w="572243">
                  <a:extLst>
                    <a:ext uri="{9D8B030D-6E8A-4147-A177-3AD203B41FA5}">
                      <a16:colId xmlns:a16="http://schemas.microsoft.com/office/drawing/2014/main" val="928797639"/>
                    </a:ext>
                  </a:extLst>
                </a:gridCol>
                <a:gridCol w="572243">
                  <a:extLst>
                    <a:ext uri="{9D8B030D-6E8A-4147-A177-3AD203B41FA5}">
                      <a16:colId xmlns:a16="http://schemas.microsoft.com/office/drawing/2014/main" val="3074012981"/>
                    </a:ext>
                  </a:extLst>
                </a:gridCol>
              </a:tblGrid>
              <a:tr h="164835">
                <a:tc rowSpan="2">
                  <a:txBody>
                    <a:bodyPr/>
                    <a:lstStyle/>
                    <a:p>
                      <a:endParaRPr lang="en-CA" sz="1200" noProof="0"/>
                    </a:p>
                  </a:txBody>
                  <a:tcPr marL="72000" marR="0" marT="36000" marB="3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rowSpan="2">
                  <a:txBody>
                    <a:bodyPr/>
                    <a:lstStyle/>
                    <a:p>
                      <a:pPr algn="ctr"/>
                      <a:r>
                        <a:rPr lang="en-CA" sz="1100" noProof="0"/>
                        <a:t>TOTAL</a:t>
                      </a:r>
                    </a:p>
                  </a:txBody>
                  <a:tcPr marL="0" marR="0" marT="0"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gridSpan="2">
                  <a:txBody>
                    <a:bodyPr/>
                    <a:lstStyle/>
                    <a:p>
                      <a:pPr algn="ctr">
                        <a:lnSpc>
                          <a:spcPct val="100000"/>
                        </a:lnSpc>
                      </a:pPr>
                      <a:r>
                        <a:rPr lang="en-CA" sz="1100" b="1" noProof="0">
                          <a:solidFill>
                            <a:schemeClr val="bg1"/>
                          </a:solidFill>
                        </a:rPr>
                        <a:t>GENDER</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1100" b="1" noProof="0">
                          <a:solidFill>
                            <a:schemeClr val="bg1"/>
                          </a:solidFill>
                        </a:rPr>
                        <a:t>AGE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6">
                  <a:txBody>
                    <a:bodyPr/>
                    <a:lstStyle/>
                    <a:p>
                      <a:pPr algn="ctr">
                        <a:lnSpc>
                          <a:spcPct val="100000"/>
                        </a:lnSpc>
                      </a:pPr>
                      <a:r>
                        <a:rPr lang="en-CA" sz="1100" b="1" noProof="0">
                          <a:solidFill>
                            <a:schemeClr val="bg1"/>
                          </a:solidFill>
                        </a:rPr>
                        <a:t>REGION</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CA"/>
                    </a:p>
                  </a:txBody>
                  <a:tcPr/>
                </a:tc>
                <a:tc hMerge="1">
                  <a:txBody>
                    <a:bodyPr/>
                    <a:lstStyle/>
                    <a:p>
                      <a:pPr algn="ctr">
                        <a:lnSpc>
                          <a:spcPts val="1100"/>
                        </a:lnSpc>
                      </a:pPr>
                      <a:endParaRPr lang="en-US" sz="1200" b="1">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CA"/>
                    </a:p>
                  </a:txBody>
                  <a:tcPr/>
                </a:tc>
                <a:tc hMerge="1">
                  <a:txBody>
                    <a:bodyPr/>
                    <a:lstStyle/>
                    <a:p>
                      <a:endParaRPr lang="en-CA"/>
                    </a:p>
                  </a:txBody>
                  <a:tcPr/>
                </a:tc>
                <a:tc hMerge="1">
                  <a:txBody>
                    <a:bodyPr/>
                    <a:lstStyle/>
                    <a:p>
                      <a:pPr algn="ctr">
                        <a:lnSpc>
                          <a:spcPct val="100000"/>
                        </a:lnSpc>
                      </a:pPr>
                      <a:endParaRPr lang="en-CA" sz="12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INCOME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3">
                  <a:txBody>
                    <a:bodyPr/>
                    <a:lstStyle/>
                    <a:p>
                      <a:pPr algn="ctr">
                        <a:lnSpc>
                          <a:spcPct val="100000"/>
                        </a:lnSpc>
                      </a:pPr>
                      <a:r>
                        <a:rPr lang="en-CA" sz="1100" b="1" noProof="0">
                          <a:solidFill>
                            <a:schemeClr val="bg1"/>
                          </a:solidFill>
                        </a:rPr>
                        <a:t>2025 VOTE</a:t>
                      </a: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pPr algn="ctr">
                        <a:lnSpc>
                          <a:spcPct val="100000"/>
                        </a:lnSpc>
                      </a:pPr>
                      <a:endParaRPr lang="en-CA" sz="1100" b="1" noProof="0">
                        <a:solidFill>
                          <a:schemeClr val="bg1"/>
                        </a:solidFill>
                      </a:endParaRPr>
                    </a:p>
                  </a:txBody>
                  <a:tcPr marL="0" marR="0" marT="0" marB="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extLst>
                  <a:ext uri="{0D108BD9-81ED-4DB2-BD59-A6C34878D82A}">
                    <a16:rowId xmlns:a16="http://schemas.microsoft.com/office/drawing/2014/main" val="483711071"/>
                  </a:ext>
                </a:extLst>
              </a:tr>
              <a:tr h="252000">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lang="en-CA"/>
                    </a:p>
                  </a:txBody>
                  <a:tcPr/>
                </a:tc>
                <a:tc>
                  <a:txBody>
                    <a:bodyPr/>
                    <a:lstStyle/>
                    <a:p>
                      <a:pPr algn="ctr"/>
                      <a:r>
                        <a:rPr lang="en-CA" sz="1100" noProof="0">
                          <a:solidFill>
                            <a:schemeClr val="bg1"/>
                          </a:solidFill>
                        </a:rPr>
                        <a:t>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Female</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18-29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30-44</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45-59</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60+</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BC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SK/MB</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ON</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QC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ATL</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&lt;$50K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marL="0" algn="ctr" defTabSz="914400" rtl="0" eaLnBrk="1" fontAlgn="ctr" latinLnBrk="0" hangingPunct="1">
                        <a:buNone/>
                      </a:pPr>
                      <a:r>
                        <a:rPr lang="en-US" sz="1100" kern="1200">
                          <a:solidFill>
                            <a:schemeClr val="bg1"/>
                          </a:solidFill>
                          <a:latin typeface="+mn-lt"/>
                          <a:ea typeface="+mn-ea"/>
                          <a:cs typeface="+mn-cs"/>
                        </a:rPr>
                        <a:t>$100K+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1"/>
                    </a:solidFill>
                  </a:tcPr>
                </a:tc>
                <a:tc>
                  <a:txBody>
                    <a:bodyPr/>
                    <a:lstStyle/>
                    <a:p>
                      <a:pPr algn="ctr"/>
                      <a:r>
                        <a:rPr lang="en-CA" sz="1100" noProof="0">
                          <a:solidFill>
                            <a:schemeClr val="bg1"/>
                          </a:solidFill>
                        </a:rPr>
                        <a:t>CPC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LPC</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a:r>
                        <a:rPr lang="en-CA" sz="1100" noProof="0">
                          <a:solidFill>
                            <a:schemeClr val="bg1"/>
                          </a:solidFill>
                        </a:rPr>
                        <a:t>NDP</a:t>
                      </a:r>
                    </a:p>
                  </a:txBody>
                  <a:tcPr marL="0" marR="0" marT="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extLst>
                  <a:ext uri="{0D108BD9-81ED-4DB2-BD59-A6C34878D82A}">
                    <a16:rowId xmlns:a16="http://schemas.microsoft.com/office/drawing/2014/main" val="332580848"/>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Support</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1" i="0" u="none" strike="noStrike">
                          <a:solidFill>
                            <a:srgbClr val="000000"/>
                          </a:solidFill>
                          <a:effectLst/>
                          <a:latin typeface="Gill Sans Nova" panose="020B0602020104020203" pitchFamily="34" charset="0"/>
                        </a:rPr>
                        <a:t>85%</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78%</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92%</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93%</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82%</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990724514"/>
                  </a:ext>
                </a:extLst>
              </a:tr>
              <a:tr h="252000">
                <a:tc>
                  <a:txBody>
                    <a:bodyPr/>
                    <a:lstStyle/>
                    <a:p>
                      <a:pPr algn="l" fontAlgn="ctr">
                        <a:buNone/>
                      </a:pPr>
                      <a:r>
                        <a:rPr lang="en-CA" sz="1100" b="0" i="0" u="none" strike="noStrike">
                          <a:solidFill>
                            <a:srgbClr val="000000"/>
                          </a:solidFill>
                          <a:effectLst/>
                          <a:latin typeface="Gill Sans Nova" panose="020B0602020104020203" pitchFamily="34" charset="0"/>
                        </a:rPr>
                        <a:t>[NET] Oppose</a:t>
                      </a:r>
                    </a:p>
                  </a:txBody>
                  <a:tcPr marL="85725" marR="9525" marT="0" marB="0"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1" i="0" u="none" strike="noStrike">
                          <a:solidFill>
                            <a:srgbClr val="000000"/>
                          </a:solidFill>
                          <a:effectLst/>
                          <a:latin typeface="Gill Sans Nova" panose="020B0602020104020203" pitchFamily="34" charset="0"/>
                        </a:rPr>
                        <a:t>10%</a:t>
                      </a:r>
                    </a:p>
                  </a:txBody>
                  <a:tcPr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285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3%</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31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63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14%</a:t>
                      </a:r>
                    </a:p>
                  </a:txBody>
                  <a:tcPr marL="6350" marR="6350" marT="6350" marB="0" anchor="ctr">
                    <a:lnL w="28575"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678325444"/>
                  </a:ext>
                </a:extLst>
              </a:tr>
            </a:tbl>
          </a:graphicData>
        </a:graphic>
      </p:graphicFrame>
      <p:sp>
        <p:nvSpPr>
          <p:cNvPr id="3" name="Rectangle: Rounded Corners 2">
            <a:extLst>
              <a:ext uri="{FF2B5EF4-FFF2-40B4-BE49-F238E27FC236}">
                <a16:creationId xmlns:a16="http://schemas.microsoft.com/office/drawing/2014/main" id="{C58FC4D0-045E-E02F-BFB7-48F778C90DD2}"/>
              </a:ext>
            </a:extLst>
          </p:cNvPr>
          <p:cNvSpPr/>
          <p:nvPr/>
        </p:nvSpPr>
        <p:spPr>
          <a:xfrm>
            <a:off x="8938741" y="2206968"/>
            <a:ext cx="2389558" cy="2393249"/>
          </a:xfrm>
          <a:prstGeom prst="roundRect">
            <a:avLst>
              <a:gd name="adj" fmla="val 982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spAutoFit/>
          </a:bodyPr>
          <a:lstStyle/>
          <a:p>
            <a:pPr>
              <a:spcAft>
                <a:spcPts val="600"/>
              </a:spcAft>
            </a:pPr>
            <a:r>
              <a:rPr lang="en-CA" sz="1400">
                <a:solidFill>
                  <a:schemeClr val="accent1"/>
                </a:solidFill>
              </a:rPr>
              <a:t>Support is higher among:</a:t>
            </a:r>
          </a:p>
          <a:p>
            <a:pPr marL="285750" indent="-285750">
              <a:spcAft>
                <a:spcPts val="100"/>
              </a:spcAft>
              <a:buFont typeface="Arial" panose="020B0604020202020204" pitchFamily="34" charset="0"/>
              <a:buChar char="•"/>
            </a:pPr>
            <a:r>
              <a:rPr lang="en-CA" sz="1400">
                <a:solidFill>
                  <a:schemeClr val="accent1"/>
                </a:solidFill>
              </a:rPr>
              <a:t>Those 60+ (92%)</a:t>
            </a:r>
          </a:p>
          <a:p>
            <a:pPr marL="285750" indent="-285750">
              <a:spcAft>
                <a:spcPts val="100"/>
              </a:spcAft>
              <a:buFont typeface="Arial" panose="020B0604020202020204" pitchFamily="34" charset="0"/>
              <a:buChar char="•"/>
            </a:pPr>
            <a:r>
              <a:rPr lang="en-CA" sz="1400">
                <a:solidFill>
                  <a:schemeClr val="accent1"/>
                </a:solidFill>
              </a:rPr>
              <a:t>SK/MB residents (93%)</a:t>
            </a:r>
          </a:p>
          <a:p>
            <a:pPr marL="285750" indent="-285750">
              <a:spcAft>
                <a:spcPts val="1200"/>
              </a:spcAft>
              <a:buFont typeface="Arial" panose="020B0604020202020204" pitchFamily="34" charset="0"/>
              <a:buChar char="•"/>
            </a:pPr>
            <a:r>
              <a:rPr lang="en-CA" sz="1400">
                <a:solidFill>
                  <a:schemeClr val="accent1"/>
                </a:solidFill>
              </a:rPr>
              <a:t>LPC voters (91%)</a:t>
            </a:r>
          </a:p>
          <a:p>
            <a:pPr>
              <a:spcAft>
                <a:spcPts val="600"/>
              </a:spcAft>
            </a:pPr>
            <a:r>
              <a:rPr lang="en-CA" sz="1400">
                <a:solidFill>
                  <a:schemeClr val="accent1"/>
                </a:solidFill>
              </a:rPr>
              <a:t>Lower among:</a:t>
            </a:r>
          </a:p>
          <a:p>
            <a:pPr marL="285750" indent="-285750">
              <a:spcAft>
                <a:spcPts val="100"/>
              </a:spcAft>
              <a:buFont typeface="Arial" panose="020B0604020202020204" pitchFamily="34" charset="0"/>
              <a:buChar char="•"/>
            </a:pPr>
            <a:r>
              <a:rPr lang="en-CA" sz="1400">
                <a:solidFill>
                  <a:schemeClr val="accent1"/>
                </a:solidFill>
              </a:rPr>
              <a:t>Those 30-44 (78%)</a:t>
            </a:r>
          </a:p>
          <a:p>
            <a:pPr marL="285750" indent="-285750">
              <a:spcAft>
                <a:spcPts val="100"/>
              </a:spcAft>
              <a:buFont typeface="Arial" panose="020B0604020202020204" pitchFamily="34" charset="0"/>
              <a:buChar char="•"/>
            </a:pPr>
            <a:r>
              <a:rPr lang="en-CA" sz="1400">
                <a:solidFill>
                  <a:schemeClr val="accent1"/>
                </a:solidFill>
              </a:rPr>
              <a:t>AB residents (76%)</a:t>
            </a:r>
          </a:p>
          <a:p>
            <a:pPr marL="285750" indent="-285750">
              <a:spcAft>
                <a:spcPts val="100"/>
              </a:spcAft>
              <a:buFont typeface="Arial" panose="020B0604020202020204" pitchFamily="34" charset="0"/>
              <a:buChar char="•"/>
            </a:pPr>
            <a:r>
              <a:rPr lang="en-CA" sz="1400">
                <a:solidFill>
                  <a:schemeClr val="accent1"/>
                </a:solidFill>
              </a:rPr>
              <a:t>CPC voters (82%)</a:t>
            </a:r>
          </a:p>
        </p:txBody>
      </p:sp>
      <p:graphicFrame>
        <p:nvGraphicFramePr>
          <p:cNvPr id="12" name="Chart Placeholder 11">
            <a:extLst>
              <a:ext uri="{FF2B5EF4-FFF2-40B4-BE49-F238E27FC236}">
                <a16:creationId xmlns:a16="http://schemas.microsoft.com/office/drawing/2014/main" id="{B3B30387-2781-E4C4-7D39-F9D50AD1F00A}"/>
              </a:ext>
            </a:extLst>
          </p:cNvPr>
          <p:cNvGraphicFramePr>
            <a:graphicFrameLocks noGrp="1"/>
          </p:cNvGraphicFramePr>
          <p:nvPr>
            <p:ph type="chart" sz="quarter" idx="13"/>
            <p:extLst>
              <p:ext uri="{D42A27DB-BD31-4B8C-83A1-F6EECF244321}">
                <p14:modId xmlns:p14="http://schemas.microsoft.com/office/powerpoint/2010/main" val="3106009055"/>
              </p:ext>
            </p:extLst>
          </p:nvPr>
        </p:nvGraphicFramePr>
        <p:xfrm>
          <a:off x="349249" y="2157312"/>
          <a:ext cx="8133269" cy="2532063"/>
        </p:xfrm>
        <a:graphic>
          <a:graphicData uri="http://schemas.openxmlformats.org/drawingml/2006/chart">
            <c:chart xmlns:c="http://schemas.openxmlformats.org/drawingml/2006/chart" xmlns:r="http://schemas.openxmlformats.org/officeDocument/2006/relationships" r:id="rId2"/>
          </a:graphicData>
        </a:graphic>
      </p:graphicFrame>
      <p:sp>
        <p:nvSpPr>
          <p:cNvPr id="13" name="Left Brace 12">
            <a:extLst>
              <a:ext uri="{FF2B5EF4-FFF2-40B4-BE49-F238E27FC236}">
                <a16:creationId xmlns:a16="http://schemas.microsoft.com/office/drawing/2014/main" id="{D3234D7D-6868-0768-5B22-1F91EE4F0755}"/>
              </a:ext>
            </a:extLst>
          </p:cNvPr>
          <p:cNvSpPr/>
          <p:nvPr/>
        </p:nvSpPr>
        <p:spPr>
          <a:xfrm rot="5400000">
            <a:off x="1951166" y="1624806"/>
            <a:ext cx="155448" cy="1524129"/>
          </a:xfrm>
          <a:prstGeom prst="leftBrace">
            <a:avLst>
              <a:gd name="adj1" fmla="val 45097"/>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TextBox 14">
            <a:extLst>
              <a:ext uri="{FF2B5EF4-FFF2-40B4-BE49-F238E27FC236}">
                <a16:creationId xmlns:a16="http://schemas.microsoft.com/office/drawing/2014/main" id="{998C0354-DC92-7916-E85E-F73068C17D45}"/>
              </a:ext>
            </a:extLst>
          </p:cNvPr>
          <p:cNvSpPr txBox="1"/>
          <p:nvPr/>
        </p:nvSpPr>
        <p:spPr>
          <a:xfrm>
            <a:off x="1714882" y="1817584"/>
            <a:ext cx="761747" cy="461665"/>
          </a:xfrm>
          <a:prstGeom prst="rect">
            <a:avLst/>
          </a:prstGeom>
          <a:noFill/>
        </p:spPr>
        <p:txBody>
          <a:bodyPr wrap="none" rtlCol="0">
            <a:spAutoFit/>
          </a:bodyPr>
          <a:lstStyle/>
          <a:p>
            <a:r>
              <a:rPr lang="en-CA" sz="2400" b="1">
                <a:solidFill>
                  <a:schemeClr val="accent1"/>
                </a:solidFill>
              </a:rPr>
              <a:t>85%</a:t>
            </a:r>
          </a:p>
        </p:txBody>
      </p:sp>
    </p:spTree>
    <p:extLst>
      <p:ext uri="{BB962C8B-B14F-4D97-AF65-F5344CB8AC3E}">
        <p14:creationId xmlns:p14="http://schemas.microsoft.com/office/powerpoint/2010/main" val="2273201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65FED-C34B-3A1A-1310-D7A26CFD98C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E075B95-D6EC-9A58-3EBC-9285DA8EC59B}"/>
              </a:ext>
            </a:extLst>
          </p:cNvPr>
          <p:cNvSpPr>
            <a:spLocks noGrp="1"/>
          </p:cNvSpPr>
          <p:nvPr>
            <p:ph type="body" sz="quarter" idx="10"/>
          </p:nvPr>
        </p:nvSpPr>
        <p:spPr>
          <a:xfrm>
            <a:off x="950912" y="398383"/>
            <a:ext cx="10554206" cy="461665"/>
          </a:xfrm>
        </p:spPr>
        <p:txBody>
          <a:bodyPr/>
          <a:lstStyle/>
          <a:p>
            <a:r>
              <a:rPr lang="en-US"/>
              <a:t>Do you support or oppose the federal government restricting the sale and use of vape </a:t>
            </a:r>
            <a:r>
              <a:rPr lang="en-US" err="1"/>
              <a:t>flavours</a:t>
            </a:r>
            <a:r>
              <a:rPr lang="en-US"/>
              <a:t> that appeal to children and youth, such as candy, fruit, dessert, and other sweet flavors?</a:t>
            </a:r>
          </a:p>
        </p:txBody>
      </p:sp>
      <p:sp>
        <p:nvSpPr>
          <p:cNvPr id="7" name="Text Placeholder 6">
            <a:extLst>
              <a:ext uri="{FF2B5EF4-FFF2-40B4-BE49-F238E27FC236}">
                <a16:creationId xmlns:a16="http://schemas.microsoft.com/office/drawing/2014/main" id="{ACB877E6-4CFE-320E-34E3-7E38F84347EF}"/>
              </a:ext>
            </a:extLst>
          </p:cNvPr>
          <p:cNvSpPr>
            <a:spLocks noGrp="1"/>
          </p:cNvSpPr>
          <p:nvPr>
            <p:ph type="body" sz="quarter" idx="12"/>
          </p:nvPr>
        </p:nvSpPr>
        <p:spPr/>
        <p:txBody>
          <a:bodyPr/>
          <a:lstStyle/>
          <a:p>
            <a:r>
              <a:rPr lang="en-US"/>
              <a:t>Majorities also support the government restricting the sale and use of vape </a:t>
            </a:r>
            <a:r>
              <a:rPr lang="en-US" err="1"/>
              <a:t>flavours</a:t>
            </a:r>
            <a:r>
              <a:rPr lang="en-US"/>
              <a:t> that appeal to children and youth</a:t>
            </a:r>
          </a:p>
        </p:txBody>
      </p:sp>
      <p:sp>
        <p:nvSpPr>
          <p:cNvPr id="6" name="Text Placeholder 5">
            <a:extLst>
              <a:ext uri="{FF2B5EF4-FFF2-40B4-BE49-F238E27FC236}">
                <a16:creationId xmlns:a16="http://schemas.microsoft.com/office/drawing/2014/main" id="{033AE086-D13A-7B7B-995C-6C4A7B39D26E}"/>
              </a:ext>
            </a:extLst>
          </p:cNvPr>
          <p:cNvSpPr>
            <a:spLocks noGrp="1"/>
          </p:cNvSpPr>
          <p:nvPr>
            <p:ph type="body" sz="quarter" idx="11"/>
          </p:nvPr>
        </p:nvSpPr>
        <p:spPr/>
        <p:txBody>
          <a:bodyPr/>
          <a:lstStyle/>
          <a:p>
            <a:r>
              <a:rPr lang="en-US"/>
              <a:t>[BASE] n=1,910</a:t>
            </a:r>
          </a:p>
        </p:txBody>
      </p:sp>
      <p:sp>
        <p:nvSpPr>
          <p:cNvPr id="2" name="Do you think smoking and vaping are harmful to health? title" descr="Title: 19ca0389-8ad6-4713-9854-8e0bd0361c6f Do you think smoking and vaping are harmful to health?">
            <a:extLst>
              <a:ext uri="{FF2B5EF4-FFF2-40B4-BE49-F238E27FC236}">
                <a16:creationId xmlns:a16="http://schemas.microsoft.com/office/drawing/2014/main" id="{37797493-4AF1-BEAC-3DB6-B8883535915D}"/>
              </a:ext>
            </a:extLst>
          </p:cNvPr>
          <p:cNvSpPr>
            <a:spLocks noGrp="1"/>
          </p:cNvSpPr>
          <p:nvPr>
            <p:ph type="title" idx="4294967295"/>
          </p:nvPr>
        </p:nvSpPr>
        <p:spPr>
          <a:xfrm>
            <a:off x="0" y="0"/>
            <a:ext cx="0" cy="0"/>
          </a:xfrm>
        </p:spPr>
        <p:txBody>
          <a:bodyPr/>
          <a:lstStyle/>
          <a:p>
            <a:r>
              <a:rPr lang="en-US"/>
              <a:t> </a:t>
            </a:r>
            <a:endParaRPr/>
          </a:p>
        </p:txBody>
      </p:sp>
      <p:graphicFrame>
        <p:nvGraphicFramePr>
          <p:cNvPr id="9" name="Table 8">
            <a:extLst>
              <a:ext uri="{FF2B5EF4-FFF2-40B4-BE49-F238E27FC236}">
                <a16:creationId xmlns:a16="http://schemas.microsoft.com/office/drawing/2014/main" id="{9F6F5462-603D-2EFC-F330-0C5330A05216}"/>
              </a:ext>
            </a:extLst>
          </p:cNvPr>
          <p:cNvGraphicFramePr>
            <a:graphicFrameLocks noGrp="1"/>
          </p:cNvGraphicFramePr>
          <p:nvPr>
            <p:extLst>
              <p:ext uri="{D42A27DB-BD31-4B8C-83A1-F6EECF244321}">
                <p14:modId xmlns:p14="http://schemas.microsoft.com/office/powerpoint/2010/main" val="2452043774"/>
              </p:ext>
            </p:extLst>
          </p:nvPr>
        </p:nvGraphicFramePr>
        <p:xfrm>
          <a:off x="349756" y="1968083"/>
          <a:ext cx="11336272" cy="3674186"/>
        </p:xfrm>
        <a:graphic>
          <a:graphicData uri="http://schemas.openxmlformats.org/drawingml/2006/table">
            <a:tbl>
              <a:tblPr firstRow="1" bandRow="1">
                <a:tableStyleId>{5C22544A-7EE6-4342-B048-85BDC9FD1C3A}</a:tableStyleId>
              </a:tblPr>
              <a:tblGrid>
                <a:gridCol w="1380006">
                  <a:extLst>
                    <a:ext uri="{9D8B030D-6E8A-4147-A177-3AD203B41FA5}">
                      <a16:colId xmlns:a16="http://schemas.microsoft.com/office/drawing/2014/main" val="3464750862"/>
                    </a:ext>
                  </a:extLst>
                </a:gridCol>
                <a:gridCol w="524014">
                  <a:extLst>
                    <a:ext uri="{9D8B030D-6E8A-4147-A177-3AD203B41FA5}">
                      <a16:colId xmlns:a16="http://schemas.microsoft.com/office/drawing/2014/main" val="2409032028"/>
                    </a:ext>
                  </a:extLst>
                </a:gridCol>
                <a:gridCol w="524014">
                  <a:extLst>
                    <a:ext uri="{9D8B030D-6E8A-4147-A177-3AD203B41FA5}">
                      <a16:colId xmlns:a16="http://schemas.microsoft.com/office/drawing/2014/main" val="476899698"/>
                    </a:ext>
                  </a:extLst>
                </a:gridCol>
                <a:gridCol w="524014">
                  <a:extLst>
                    <a:ext uri="{9D8B030D-6E8A-4147-A177-3AD203B41FA5}">
                      <a16:colId xmlns:a16="http://schemas.microsoft.com/office/drawing/2014/main" val="3684218232"/>
                    </a:ext>
                  </a:extLst>
                </a:gridCol>
                <a:gridCol w="524014">
                  <a:extLst>
                    <a:ext uri="{9D8B030D-6E8A-4147-A177-3AD203B41FA5}">
                      <a16:colId xmlns:a16="http://schemas.microsoft.com/office/drawing/2014/main" val="4226621066"/>
                    </a:ext>
                  </a:extLst>
                </a:gridCol>
                <a:gridCol w="524014">
                  <a:extLst>
                    <a:ext uri="{9D8B030D-6E8A-4147-A177-3AD203B41FA5}">
                      <a16:colId xmlns:a16="http://schemas.microsoft.com/office/drawing/2014/main" val="3775897361"/>
                    </a:ext>
                  </a:extLst>
                </a:gridCol>
                <a:gridCol w="524014">
                  <a:extLst>
                    <a:ext uri="{9D8B030D-6E8A-4147-A177-3AD203B41FA5}">
                      <a16:colId xmlns:a16="http://schemas.microsoft.com/office/drawing/2014/main" val="3980316907"/>
                    </a:ext>
                  </a:extLst>
                </a:gridCol>
                <a:gridCol w="524014">
                  <a:extLst>
                    <a:ext uri="{9D8B030D-6E8A-4147-A177-3AD203B41FA5}">
                      <a16:colId xmlns:a16="http://schemas.microsoft.com/office/drawing/2014/main" val="722961161"/>
                    </a:ext>
                  </a:extLst>
                </a:gridCol>
                <a:gridCol w="524014">
                  <a:extLst>
                    <a:ext uri="{9D8B030D-6E8A-4147-A177-3AD203B41FA5}">
                      <a16:colId xmlns:a16="http://schemas.microsoft.com/office/drawing/2014/main" val="2634300050"/>
                    </a:ext>
                  </a:extLst>
                </a:gridCol>
                <a:gridCol w="524014">
                  <a:extLst>
                    <a:ext uri="{9D8B030D-6E8A-4147-A177-3AD203B41FA5}">
                      <a16:colId xmlns:a16="http://schemas.microsoft.com/office/drawing/2014/main" val="2366366075"/>
                    </a:ext>
                  </a:extLst>
                </a:gridCol>
                <a:gridCol w="524014">
                  <a:extLst>
                    <a:ext uri="{9D8B030D-6E8A-4147-A177-3AD203B41FA5}">
                      <a16:colId xmlns:a16="http://schemas.microsoft.com/office/drawing/2014/main" val="127634193"/>
                    </a:ext>
                  </a:extLst>
                </a:gridCol>
                <a:gridCol w="524014">
                  <a:extLst>
                    <a:ext uri="{9D8B030D-6E8A-4147-A177-3AD203B41FA5}">
                      <a16:colId xmlns:a16="http://schemas.microsoft.com/office/drawing/2014/main" val="968864673"/>
                    </a:ext>
                  </a:extLst>
                </a:gridCol>
                <a:gridCol w="524014">
                  <a:extLst>
                    <a:ext uri="{9D8B030D-6E8A-4147-A177-3AD203B41FA5}">
                      <a16:colId xmlns:a16="http://schemas.microsoft.com/office/drawing/2014/main" val="972328938"/>
                    </a:ext>
                  </a:extLst>
                </a:gridCol>
                <a:gridCol w="524014">
                  <a:extLst>
                    <a:ext uri="{9D8B030D-6E8A-4147-A177-3AD203B41FA5}">
                      <a16:colId xmlns:a16="http://schemas.microsoft.com/office/drawing/2014/main" val="2731006082"/>
                    </a:ext>
                  </a:extLst>
                </a:gridCol>
                <a:gridCol w="524014">
                  <a:extLst>
                    <a:ext uri="{9D8B030D-6E8A-4147-A177-3AD203B41FA5}">
                      <a16:colId xmlns:a16="http://schemas.microsoft.com/office/drawing/2014/main" val="648036099"/>
                    </a:ext>
                  </a:extLst>
                </a:gridCol>
                <a:gridCol w="524014">
                  <a:extLst>
                    <a:ext uri="{9D8B030D-6E8A-4147-A177-3AD203B41FA5}">
                      <a16:colId xmlns:a16="http://schemas.microsoft.com/office/drawing/2014/main" val="3990100442"/>
                    </a:ext>
                  </a:extLst>
                </a:gridCol>
                <a:gridCol w="524014">
                  <a:extLst>
                    <a:ext uri="{9D8B030D-6E8A-4147-A177-3AD203B41FA5}">
                      <a16:colId xmlns:a16="http://schemas.microsoft.com/office/drawing/2014/main" val="1124854329"/>
                    </a:ext>
                  </a:extLst>
                </a:gridCol>
                <a:gridCol w="524014">
                  <a:extLst>
                    <a:ext uri="{9D8B030D-6E8A-4147-A177-3AD203B41FA5}">
                      <a16:colId xmlns:a16="http://schemas.microsoft.com/office/drawing/2014/main" val="188253455"/>
                    </a:ext>
                  </a:extLst>
                </a:gridCol>
                <a:gridCol w="524014">
                  <a:extLst>
                    <a:ext uri="{9D8B030D-6E8A-4147-A177-3AD203B41FA5}">
                      <a16:colId xmlns:a16="http://schemas.microsoft.com/office/drawing/2014/main" val="1118606650"/>
                    </a:ext>
                  </a:extLst>
                </a:gridCol>
                <a:gridCol w="524014">
                  <a:extLst>
                    <a:ext uri="{9D8B030D-6E8A-4147-A177-3AD203B41FA5}">
                      <a16:colId xmlns:a16="http://schemas.microsoft.com/office/drawing/2014/main" val="2550085208"/>
                    </a:ext>
                  </a:extLst>
                </a:gridCol>
              </a:tblGrid>
              <a:tr h="189514">
                <a:tc rowSpan="2">
                  <a:txBody>
                    <a:bodyPr/>
                    <a:lstStyle/>
                    <a:p>
                      <a:endParaRPr lang="en-CA" sz="1400" noProof="0"/>
                    </a:p>
                  </a:txBody>
                  <a:tcPr marL="72000" marR="0" marT="36000" marB="36000" anchor="ctr">
                    <a:lnL w="190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1"/>
                    </a:solidFill>
                  </a:tcPr>
                </a:tc>
                <a:tc rowSpan="2">
                  <a:txBody>
                    <a:bodyPr/>
                    <a:lstStyle/>
                    <a:p>
                      <a:pPr algn="ctr" fontAlgn="b">
                        <a:buNone/>
                      </a:pPr>
                      <a:r>
                        <a:rPr lang="en-US" sz="800" b="1" kern="1200">
                          <a:solidFill>
                            <a:schemeClr val="lt1"/>
                          </a:solidFill>
                          <a:latin typeface="+mn-lt"/>
                          <a:ea typeface="+mn-ea"/>
                          <a:cs typeface="+mn-cs"/>
                        </a:rPr>
                        <a:t>TOTAL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B733D"/>
                    </a:solidFill>
                  </a:tcPr>
                </a:tc>
                <a:tc gridSpan="6">
                  <a:txBody>
                    <a:bodyPr/>
                    <a:lstStyle/>
                    <a:p>
                      <a:pPr algn="ctr">
                        <a:lnSpc>
                          <a:spcPct val="100000"/>
                        </a:lnSpc>
                      </a:pPr>
                      <a:r>
                        <a:rPr lang="en-CA" sz="800" b="1" kern="1200" noProof="0">
                          <a:solidFill>
                            <a:schemeClr val="lt1"/>
                          </a:solidFill>
                          <a:latin typeface="+mn-lt"/>
                          <a:ea typeface="+mn-ea"/>
                          <a:cs typeface="+mn-cs"/>
                        </a:rPr>
                        <a:t>REGION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chemeClr val="accent1"/>
                    </a:solidFill>
                  </a:tcPr>
                </a:tc>
                <a:tc gridSpan="4">
                  <a:txBody>
                    <a:bodyPr/>
                    <a:lstStyle/>
                    <a:p>
                      <a:pPr algn="ctr">
                        <a:lnSpc>
                          <a:spcPct val="100000"/>
                        </a:lnSpc>
                      </a:pPr>
                      <a:r>
                        <a:rPr lang="en-CA" sz="800" b="1" kern="1200" noProof="0">
                          <a:solidFill>
                            <a:schemeClr val="lt1"/>
                          </a:solidFill>
                          <a:latin typeface="+mn-lt"/>
                          <a:ea typeface="+mn-ea"/>
                          <a:cs typeface="+mn-cs"/>
                        </a:rPr>
                        <a:t>AGE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endParaRPr lang="en-US"/>
                    </a:p>
                  </a:txBody>
                  <a:tcPr/>
                </a:tc>
                <a:tc hMerge="1">
                  <a:txBody>
                    <a:bodyPr/>
                    <a:lstStyle/>
                    <a:p>
                      <a:pPr algn="ctr">
                        <a:lnSpc>
                          <a:spcPct val="100000"/>
                        </a:lnSpc>
                      </a:pPr>
                      <a:endParaRPr lang="en-CA" sz="12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2">
                  <a:txBody>
                    <a:bodyPr/>
                    <a:lstStyle/>
                    <a:p>
                      <a:pPr algn="ctr">
                        <a:lnSpc>
                          <a:spcPct val="100000"/>
                        </a:lnSpc>
                      </a:pPr>
                      <a:r>
                        <a:rPr lang="en-CA" sz="800" b="1" kern="1200" noProof="0">
                          <a:solidFill>
                            <a:schemeClr val="lt1"/>
                          </a:solidFill>
                          <a:latin typeface="+mn-lt"/>
                          <a:ea typeface="+mn-ea"/>
                          <a:cs typeface="+mn-cs"/>
                        </a:rPr>
                        <a:t>GENDER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INCOME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tc gridSpan="3">
                  <a:txBody>
                    <a:bodyPr/>
                    <a:lstStyle/>
                    <a:p>
                      <a:pPr algn="ctr">
                        <a:lnSpc>
                          <a:spcPct val="100000"/>
                        </a:lnSpc>
                      </a:pPr>
                      <a:r>
                        <a:rPr lang="en-CA" sz="800" b="1" kern="1200" noProof="0">
                          <a:solidFill>
                            <a:schemeClr val="lt1"/>
                          </a:solidFill>
                          <a:latin typeface="+mn-lt"/>
                          <a:ea typeface="+mn-ea"/>
                          <a:cs typeface="+mn-cs"/>
                        </a:rPr>
                        <a:t>2025 VOTE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86836"/>
                    </a:solidFill>
                  </a:tcPr>
                </a:tc>
                <a:tc hMerge="1">
                  <a:txBody>
                    <a:bodyPr/>
                    <a:lstStyle/>
                    <a:p>
                      <a:endParaRPr lang="en-US"/>
                    </a:p>
                  </a:txBody>
                  <a:tcPr/>
                </a:tc>
                <a:tc hMerge="1">
                  <a:txBody>
                    <a:bodyPr/>
                    <a:lstStyle/>
                    <a:p>
                      <a:pPr algn="ctr">
                        <a:lnSpc>
                          <a:spcPct val="100000"/>
                        </a:lnSpc>
                      </a:pPr>
                      <a:endParaRPr lang="en-CA" sz="1100" b="1" noProof="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solidFill>
                      <a:srgbClr val="1B733D"/>
                    </a:solidFill>
                  </a:tcPr>
                </a:tc>
                <a:extLst>
                  <a:ext uri="{0D108BD9-81ED-4DB2-BD59-A6C34878D82A}">
                    <a16:rowId xmlns:a16="http://schemas.microsoft.com/office/drawing/2014/main" val="483711071"/>
                  </a:ext>
                </a:extLst>
              </a:tr>
              <a:tr h="284272">
                <a:tc vMerge="1">
                  <a:txBody>
                    <a:bodyPr/>
                    <a:lstStyle/>
                    <a:p>
                      <a:endParaRPr lang="en-CA"/>
                    </a:p>
                  </a:txBody>
                  <a:tcPr>
                    <a:lnT w="19050" cap="flat" cmpd="sng" algn="ctr">
                      <a:solidFill>
                        <a:schemeClr val="bg1"/>
                      </a:solidFill>
                      <a:prstDash val="solid"/>
                      <a:round/>
                      <a:headEnd type="none" w="med" len="med"/>
                      <a:tailEnd type="none" w="med" len="med"/>
                    </a:lnT>
                  </a:tcPr>
                </a:tc>
                <a:tc vMerge="1">
                  <a:txBody>
                    <a:bodyPr/>
                    <a:lstStyle/>
                    <a:p>
                      <a:endParaRP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b">
                        <a:buNone/>
                      </a:pPr>
                      <a:r>
                        <a:rPr lang="en-US" sz="800" b="1" kern="1200">
                          <a:solidFill>
                            <a:schemeClr val="lt1"/>
                          </a:solidFill>
                          <a:latin typeface="+mn-lt"/>
                          <a:ea typeface="+mn-ea"/>
                          <a:cs typeface="+mn-cs"/>
                        </a:rPr>
                        <a:t>BC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800" b="1" kern="1200">
                          <a:solidFill>
                            <a:schemeClr val="lt1"/>
                          </a:solidFill>
                          <a:latin typeface="+mn-lt"/>
                          <a:ea typeface="+mn-ea"/>
                          <a:cs typeface="+mn-cs"/>
                        </a:rPr>
                        <a:t>AB</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800" b="1" kern="1200">
                          <a:solidFill>
                            <a:schemeClr val="lt1"/>
                          </a:solidFill>
                          <a:latin typeface="+mn-lt"/>
                          <a:ea typeface="+mn-ea"/>
                          <a:cs typeface="+mn-cs"/>
                        </a:rPr>
                        <a:t>SK/MB</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800" b="1" kern="1200">
                          <a:solidFill>
                            <a:schemeClr val="lt1"/>
                          </a:solidFill>
                          <a:latin typeface="+mn-lt"/>
                          <a:ea typeface="+mn-ea"/>
                          <a:cs typeface="+mn-cs"/>
                        </a:rPr>
                        <a:t>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b">
                        <a:buNone/>
                      </a:pPr>
                      <a:r>
                        <a:rPr lang="en-US" sz="800" b="1" kern="1200">
                          <a:solidFill>
                            <a:schemeClr val="lt1"/>
                          </a:solidFill>
                          <a:latin typeface="+mn-lt"/>
                          <a:ea typeface="+mn-ea"/>
                          <a:cs typeface="+mn-cs"/>
                        </a:rPr>
                        <a:t>QC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86836"/>
                    </a:solidFill>
                  </a:tcPr>
                </a:tc>
                <a:tc>
                  <a:txBody>
                    <a:bodyPr/>
                    <a:lstStyle/>
                    <a:p>
                      <a:pPr algn="ctr" fontAlgn="b">
                        <a:buNone/>
                      </a:pPr>
                      <a:r>
                        <a:rPr lang="en-US" sz="800" b="1" kern="1200">
                          <a:solidFill>
                            <a:schemeClr val="lt1"/>
                          </a:solidFill>
                          <a:latin typeface="+mn-lt"/>
                          <a:ea typeface="+mn-ea"/>
                          <a:cs typeface="+mn-cs"/>
                        </a:rPr>
                        <a:t>ATL</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800" b="1" kern="1200">
                          <a:solidFill>
                            <a:schemeClr val="lt1"/>
                          </a:solidFill>
                          <a:latin typeface="+mn-lt"/>
                          <a:ea typeface="+mn-ea"/>
                          <a:cs typeface="+mn-cs"/>
                        </a:rPr>
                        <a:t>18 to 29</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800" b="1" kern="1200">
                          <a:solidFill>
                            <a:schemeClr val="lt1"/>
                          </a:solidFill>
                          <a:latin typeface="+mn-lt"/>
                          <a:ea typeface="+mn-ea"/>
                          <a:cs typeface="+mn-cs"/>
                        </a:rPr>
                        <a:t>30 to 44</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800" b="1" kern="1200">
                          <a:solidFill>
                            <a:schemeClr val="lt1"/>
                          </a:solidFill>
                          <a:latin typeface="+mn-lt"/>
                          <a:ea typeface="+mn-ea"/>
                          <a:cs typeface="+mn-cs"/>
                        </a:rPr>
                        <a:t>45 to 59</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800" b="1" kern="1200">
                          <a:solidFill>
                            <a:schemeClr val="lt1"/>
                          </a:solidFill>
                          <a:latin typeface="+mn-lt"/>
                          <a:ea typeface="+mn-ea"/>
                          <a:cs typeface="+mn-cs"/>
                        </a:rPr>
                        <a:t>60 +</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800" b="1" kern="1200">
                          <a:solidFill>
                            <a:schemeClr val="lt1"/>
                          </a:solidFill>
                          <a:latin typeface="+mn-lt"/>
                          <a:ea typeface="+mn-ea"/>
                          <a:cs typeface="+mn-cs"/>
                        </a:rPr>
                        <a:t>Male</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800" b="1" kern="1200">
                          <a:solidFill>
                            <a:schemeClr val="lt1"/>
                          </a:solidFill>
                          <a:latin typeface="+mn-lt"/>
                          <a:ea typeface="+mn-ea"/>
                          <a:cs typeface="+mn-cs"/>
                        </a:rPr>
                        <a:t>Female</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800" b="1" kern="1200">
                          <a:solidFill>
                            <a:schemeClr val="lt1"/>
                          </a:solidFill>
                          <a:latin typeface="+mn-lt"/>
                          <a:ea typeface="+mn-ea"/>
                          <a:cs typeface="+mn-cs"/>
                        </a:rPr>
                        <a:t>&lt;$50K</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800" b="1" kern="1200">
                          <a:solidFill>
                            <a:schemeClr val="lt1"/>
                          </a:solidFill>
                          <a:latin typeface="+mn-lt"/>
                          <a:ea typeface="+mn-ea"/>
                          <a:cs typeface="+mn-cs"/>
                        </a:rPr>
                        <a:t>$50K - $100K</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800" b="1" kern="1200">
                          <a:solidFill>
                            <a:schemeClr val="lt1"/>
                          </a:solidFill>
                          <a:latin typeface="+mn-lt"/>
                          <a:ea typeface="+mn-ea"/>
                          <a:cs typeface="+mn-cs"/>
                        </a:rPr>
                        <a:t>&gt;$100K</a:t>
                      </a:r>
                    </a:p>
                  </a:txBody>
                  <a:tcPr marL="6350" marR="6350" marT="635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rgbClr val="1B733D"/>
                    </a:solidFill>
                  </a:tcPr>
                </a:tc>
                <a:tc>
                  <a:txBody>
                    <a:bodyPr/>
                    <a:lstStyle/>
                    <a:p>
                      <a:pPr algn="ctr" fontAlgn="ctr">
                        <a:buNone/>
                      </a:pPr>
                      <a:r>
                        <a:rPr lang="en-US" sz="800" b="1" kern="1200">
                          <a:solidFill>
                            <a:schemeClr val="lt1"/>
                          </a:solidFill>
                          <a:latin typeface="+mn-lt"/>
                          <a:ea typeface="+mn-ea"/>
                          <a:cs typeface="+mn-cs"/>
                        </a:rPr>
                        <a:t>CPC</a:t>
                      </a:r>
                    </a:p>
                  </a:txBody>
                  <a:tcPr marL="6350" marR="6350" marT="6350" marB="0" anchor="ctr">
                    <a:lnL w="1270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800" b="1" kern="1200">
                          <a:solidFill>
                            <a:schemeClr val="lt1"/>
                          </a:solidFill>
                          <a:latin typeface="+mn-lt"/>
                          <a:ea typeface="+mn-ea"/>
                          <a:cs typeface="+mn-cs"/>
                        </a:rPr>
                        <a:t>LPC</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tc>
                  <a:txBody>
                    <a:bodyPr/>
                    <a:lstStyle/>
                    <a:p>
                      <a:pPr algn="ctr" fontAlgn="ctr">
                        <a:buNone/>
                      </a:pPr>
                      <a:r>
                        <a:rPr lang="en-US" sz="800" b="1" kern="1200">
                          <a:solidFill>
                            <a:schemeClr val="lt1"/>
                          </a:solidFill>
                          <a:latin typeface="+mn-lt"/>
                          <a:ea typeface="+mn-ea"/>
                          <a:cs typeface="+mn-cs"/>
                        </a:rPr>
                        <a:t>NDP</a:t>
                      </a:r>
                    </a:p>
                  </a:txBody>
                  <a:tcPr marL="6350" marR="6350" marT="6350" marB="0"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186836"/>
                    </a:solidFill>
                  </a:tcPr>
                </a:tc>
                <a:extLst>
                  <a:ext uri="{0D108BD9-81ED-4DB2-BD59-A6C34878D82A}">
                    <a16:rowId xmlns:a16="http://schemas.microsoft.com/office/drawing/2014/main" val="332580848"/>
                  </a:ext>
                </a:extLst>
              </a:tr>
              <a:tr h="457200">
                <a:tc>
                  <a:txBody>
                    <a:bodyPr/>
                    <a:lstStyle/>
                    <a:p>
                      <a:pPr algn="l" fontAlgn="ctr">
                        <a:buNone/>
                      </a:pPr>
                      <a:r>
                        <a:rPr lang="en-US" sz="1100" b="1" i="0" u="none" strike="noStrike">
                          <a:solidFill>
                            <a:srgbClr val="000000"/>
                          </a:solidFill>
                          <a:effectLst/>
                          <a:latin typeface="Gill Sans Nova" panose="020B0602020104020203" pitchFamily="34" charset="0"/>
                        </a:rPr>
                        <a:t>NET: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85%</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82%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90%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290954527"/>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Strongly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64%</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66%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76%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72%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407502413"/>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Somewhat support</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21%</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31%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236334509"/>
                  </a:ext>
                </a:extLst>
              </a:tr>
              <a:tr h="457200">
                <a:tc>
                  <a:txBody>
                    <a:bodyPr/>
                    <a:lstStyle/>
                    <a:p>
                      <a:pPr algn="l" fontAlgn="ctr">
                        <a:buNone/>
                      </a:pPr>
                      <a:r>
                        <a:rPr lang="en-US" sz="1100" b="1" i="0" u="none" strike="noStrike">
                          <a:solidFill>
                            <a:srgbClr val="000000"/>
                          </a:solidFill>
                          <a:effectLst/>
                          <a:latin typeface="Gill Sans Nova" panose="020B0602020104020203" pitchFamily="34" charset="0"/>
                        </a:rPr>
                        <a:t>NET: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10%</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14%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773338805"/>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Somewhat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5%</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3738005743"/>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Strongly oppose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5%</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10%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804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FF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2364760326"/>
                  </a:ext>
                </a:extLst>
              </a:tr>
              <a:tr h="457200">
                <a:tc>
                  <a:txBody>
                    <a:bodyPr/>
                    <a:lstStyle/>
                    <a:p>
                      <a:pPr algn="l" fontAlgn="ctr">
                        <a:buNone/>
                      </a:pPr>
                      <a:r>
                        <a:rPr lang="en-US" sz="1100" b="0" i="0" u="none" strike="noStrike">
                          <a:solidFill>
                            <a:srgbClr val="000000"/>
                          </a:solidFill>
                          <a:effectLst/>
                          <a:latin typeface="Gill Sans Nova" panose="020B0602020104020203" pitchFamily="34" charset="0"/>
                        </a:rPr>
                        <a:t>Not sure</a:t>
                      </a:r>
                    </a:p>
                  </a:txBody>
                  <a:tcPr anchor="ctr">
                    <a:lnL w="19050"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buNone/>
                      </a:pPr>
                      <a:r>
                        <a:rPr lang="en-US" sz="1100" b="1" i="0" u="none" strike="noStrike">
                          <a:solidFill>
                            <a:srgbClr val="000000"/>
                          </a:solidFill>
                          <a:effectLst/>
                          <a:latin typeface="Gill Sans Nova" panose="020B0602020104020203" pitchFamily="34" charset="0"/>
                        </a:rPr>
                        <a:t>4%</a:t>
                      </a:r>
                    </a:p>
                  </a:txBody>
                  <a:tcPr marL="6350" marR="6350" marT="635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fontAlgn="ctr">
                        <a:buNone/>
                      </a:pPr>
                      <a:r>
                        <a:rPr lang="en-US" sz="1100" b="0" i="0" u="none" strike="noStrike">
                          <a:solidFill>
                            <a:srgbClr val="000000"/>
                          </a:solidFill>
                          <a:effectLst/>
                          <a:latin typeface="Gill Sans Nova" panose="020B0602020104020203" pitchFamily="34" charset="0"/>
                        </a:rPr>
                        <a:t>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extLst>
                  <a:ext uri="{0D108BD9-81ED-4DB2-BD59-A6C34878D82A}">
                    <a16:rowId xmlns:a16="http://schemas.microsoft.com/office/drawing/2014/main" val="1271994765"/>
                  </a:ext>
                </a:extLst>
              </a:tr>
            </a:tbl>
          </a:graphicData>
        </a:graphic>
      </p:graphicFrame>
    </p:spTree>
    <p:extLst>
      <p:ext uri="{BB962C8B-B14F-4D97-AF65-F5344CB8AC3E}">
        <p14:creationId xmlns:p14="http://schemas.microsoft.com/office/powerpoint/2010/main" val="2066678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41450"/>
      </p:ext>
    </p:extLst>
  </p:cSld>
  <p:clrMapOvr>
    <a:masterClrMapping/>
  </p:clrMapOvr>
</p:sld>
</file>

<file path=ppt/theme/theme1.xml><?xml version="1.0" encoding="utf-8"?>
<a:theme xmlns:a="http://schemas.openxmlformats.org/drawingml/2006/main" name="Abacus Light">
  <a:themeElements>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bacus Dark">
  <a:themeElements>
    <a:clrScheme name="Custom 4">
      <a:dk1>
        <a:srgbClr val="000000"/>
      </a:dk1>
      <a:lt1>
        <a:srgbClr val="FFFFFF"/>
      </a:lt1>
      <a:dk2>
        <a:srgbClr val="65B668"/>
      </a:dk2>
      <a:lt2>
        <a:srgbClr val="AED36D"/>
      </a:lt2>
      <a:accent1>
        <a:srgbClr val="186836"/>
      </a:accent1>
      <a:accent2>
        <a:srgbClr val="202036"/>
      </a:accent2>
      <a:accent3>
        <a:srgbClr val="DADA62"/>
      </a:accent3>
      <a:accent4>
        <a:srgbClr val="E1E4E1"/>
      </a:accent4>
      <a:accent5>
        <a:srgbClr val="E4E5E5"/>
      </a:accent5>
      <a:accent6>
        <a:srgbClr val="E4E5E5"/>
      </a:accent6>
      <a:hlink>
        <a:srgbClr val="FF9900"/>
      </a:hlink>
      <a:folHlink>
        <a:srgbClr val="99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Abacus Light">
  <a:themeElements>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Abacus Light">
  <a:themeElements>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Custom 5">
    <a:dk1>
      <a:srgbClr val="000000"/>
    </a:dk1>
    <a:lt1>
      <a:srgbClr val="FFFFFF"/>
    </a:lt1>
    <a:dk2>
      <a:srgbClr val="65B668"/>
    </a:dk2>
    <a:lt2>
      <a:srgbClr val="AED36D"/>
    </a:lt2>
    <a:accent1>
      <a:srgbClr val="186836"/>
    </a:accent1>
    <a:accent2>
      <a:srgbClr val="202036"/>
    </a:accent2>
    <a:accent3>
      <a:srgbClr val="DADA62"/>
    </a:accent3>
    <a:accent4>
      <a:srgbClr val="FF4850"/>
    </a:accent4>
    <a:accent5>
      <a:srgbClr val="FF9496"/>
    </a:accent5>
    <a:accent6>
      <a:srgbClr val="E4E5E5"/>
    </a:accent6>
    <a:hlink>
      <a:srgbClr val="FF9900"/>
    </a:hlink>
    <a:folHlink>
      <a:srgbClr val="9966FF"/>
    </a:folHlink>
  </a:clrScheme>
  <a:fontScheme name="Custom 1">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DF182BA51C0E43BF837D1D14B6F602" ma:contentTypeVersion="21" ma:contentTypeDescription="Create a new document." ma:contentTypeScope="" ma:versionID="ec36f03aa5468816d17b27e172326e5e">
  <xsd:schema xmlns:xsd="http://www.w3.org/2001/XMLSchema" xmlns:xs="http://www.w3.org/2001/XMLSchema" xmlns:p="http://schemas.microsoft.com/office/2006/metadata/properties" xmlns:ns2="348c5dd4-6af1-431f-9035-d218b8d96b03" xmlns:ns3="59e0aa45-a299-43c4-b40e-a5598ce4d548" targetNamespace="http://schemas.microsoft.com/office/2006/metadata/properties" ma:root="true" ma:fieldsID="c554bac16a8c433e96af7a2020f6a86a" ns2:_="" ns3:_="">
    <xsd:import namespace="348c5dd4-6af1-431f-9035-d218b8d96b03"/>
    <xsd:import namespace="59e0aa45-a299-43c4-b40e-a5598ce4d54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8c5dd4-6af1-431f-9035-d218b8d96b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0625842-7af0-4dfb-b528-a7ca131e78d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e0aa45-a299-43c4-b40e-a5598ce4d54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39c7116-da92-4239-b69c-c0717e2cd9e0}" ma:internalName="TaxCatchAll" ma:showField="CatchAllData" ma:web="59e0aa45-a299-43c4-b40e-a5598ce4d5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9e0aa45-a299-43c4-b40e-a5598ce4d548" xsi:nil="true"/>
    <lcf76f155ced4ddcb4097134ff3c332f xmlns="348c5dd4-6af1-431f-9035-d218b8d96b03">
      <Terms xmlns="http://schemas.microsoft.com/office/infopath/2007/PartnerControls"/>
    </lcf76f155ced4ddcb4097134ff3c332f>
    <SharedWithUsers xmlns="59e0aa45-a299-43c4-b40e-a5598ce4d548">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11DDC1-B9AC-4930-B932-77DA273BF269}">
  <ds:schemaRefs>
    <ds:schemaRef ds:uri="348c5dd4-6af1-431f-9035-d218b8d96b03"/>
    <ds:schemaRef ds:uri="59e0aa45-a299-43c4-b40e-a5598ce4d54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6BF6310-05E8-4717-9B58-BC43CA745E36}">
  <ds:schemaRefs>
    <ds:schemaRef ds:uri="348c5dd4-6af1-431f-9035-d218b8d96b03"/>
    <ds:schemaRef ds:uri="59e0aa45-a299-43c4-b40e-a5598ce4d54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50B0F1C-C48D-46D2-8879-344596D690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19</Slides>
  <Notes>0</Notes>
  <HiddenSlides>0</HiddenSlide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Abacus Light</vt:lpstr>
      <vt:lpstr>Abacus Dark</vt:lpstr>
      <vt:lpstr>1_Abacus Light</vt:lpstr>
      <vt:lpstr>2_Abacus Light</vt:lpstr>
      <vt:lpstr>Is Canada ready for a Smoke-Free Generation?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OMNI - June 2026 - Wave 1.Q</dc:title>
  <dc:creator>Zubin Sanyal</dc:creator>
  <cp:revision>46</cp:revision>
  <dcterms:created xsi:type="dcterms:W3CDTF">2022-01-13T17:24:19Z</dcterms:created>
  <dcterms:modified xsi:type="dcterms:W3CDTF">2026-09-25T18:07:26Z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0x010100D1DF182BA51C0E43BF837D1D14B6F602</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